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96" r:id="rId7"/>
    <p:sldId id="259" r:id="rId8"/>
    <p:sldId id="260" r:id="rId9"/>
    <p:sldId id="289" r:id="rId10"/>
    <p:sldId id="262" r:id="rId11"/>
    <p:sldId id="290" r:id="rId12"/>
    <p:sldId id="264" r:id="rId13"/>
    <p:sldId id="291" r:id="rId14"/>
    <p:sldId id="266" r:id="rId15"/>
    <p:sldId id="292" r:id="rId16"/>
    <p:sldId id="268" r:id="rId17"/>
    <p:sldId id="293" r:id="rId18"/>
    <p:sldId id="270" r:id="rId19"/>
    <p:sldId id="261" r:id="rId20"/>
    <p:sldId id="272" r:id="rId21"/>
    <p:sldId id="294" r:id="rId22"/>
    <p:sldId id="274" r:id="rId23"/>
    <p:sldId id="263" r:id="rId24"/>
    <p:sldId id="276" r:id="rId25"/>
    <p:sldId id="295" r:id="rId26"/>
    <p:sldId id="278" r:id="rId27"/>
    <p:sldId id="279" r:id="rId28"/>
    <p:sldId id="280" r:id="rId29"/>
    <p:sldId id="281" r:id="rId30"/>
    <p:sldId id="282" r:id="rId31"/>
    <p:sldId id="283" r:id="rId32"/>
    <p:sldId id="288" r:id="rId33"/>
    <p:sldId id="297" r:id="rId34"/>
    <p:sldId id="287" r:id="rId35"/>
  </p:sldIdLst>
  <p:sldSz cx="18288000" cy="10287000"/>
  <p:notesSz cx="6858000" cy="9144000"/>
  <p:embeddedFontLst>
    <p:embeddedFont>
      <p:font typeface="Bebas Neue" panose="020B0606020202050201" pitchFamily="34" charset="0"/>
      <p:regular r:id="rId36"/>
    </p:embeddedFont>
    <p:embeddedFont>
      <p:font typeface="Bebas Neue Bold" panose="020B0604020202020204" charset="0"/>
      <p:regular r:id="rId37"/>
    </p:embeddedFont>
    <p:embeddedFont>
      <p:font typeface="Calibri" panose="020F0502020204030204" pitchFamily="34" charset="0"/>
      <p:regular r:id="rId38"/>
      <p:bold r:id="rId39"/>
      <p:italic r:id="rId40"/>
      <p:boldItalic r:id="rId41"/>
    </p:embeddedFont>
    <p:embeddedFont>
      <p:font typeface="Canva Sans" panose="020B0604020202020204" charset="0"/>
      <p:regular r:id="rId42"/>
    </p:embeddedFont>
    <p:embeddedFont>
      <p:font typeface="Canva Sans 1" panose="020B0604020202020204" charset="0"/>
      <p:regular r:id="rId43"/>
    </p:embeddedFont>
    <p:embeddedFont>
      <p:font typeface="Canva Sans 1 Bold" panose="020B0604020202020204" charset="0"/>
      <p:regular r:id="rId44"/>
    </p:embeddedFont>
    <p:embeddedFont>
      <p:font typeface="Canva Sans 2 Bold" panose="020B0604020202020204" charset="0"/>
      <p:regular r:id="rId45"/>
    </p:embeddedFont>
    <p:embeddedFont>
      <p:font typeface="Canva Sans Bold" panose="020B0604020202020204" charset="0"/>
      <p:regular r:id="rId46"/>
    </p:embeddedFont>
    <p:embeddedFont>
      <p:font typeface="Poppins" panose="00000500000000000000" pitchFamily="2" charset="0"/>
      <p:regular r:id="rId47"/>
      <p:bold r:id="rId48"/>
      <p:italic r:id="rId49"/>
      <p:boldItalic r:id="rId50"/>
    </p:embeddedFont>
    <p:embeddedFont>
      <p:font typeface="Poppins Bold" panose="00000800000000000000" pitchFamily="2" charset="0"/>
      <p:regular r:id="rId51"/>
      <p:bold r:id="rId52"/>
    </p:embeddedFont>
    <p:embeddedFont>
      <p:font typeface="Poppins Bold Italics" panose="020B0604020202020204" charset="0"/>
      <p:regular r:id="rId53"/>
    </p:embeddedFont>
    <p:embeddedFont>
      <p:font typeface="Poppins Italics" panose="020B0604020202020204"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6676F-FFE5-ED53-676E-A7C251638654}" name="Joseph Clay" initials="JC" userId="S::Joseph.Clay@cambridgeshirepeterborough-ca.gov.uk::50daca4d-bfa3-45b7-9b73-3ca2f6db81dc" providerId="AD"/>
  <p188:author id="{8824169F-00C4-AFED-274E-D00DBF94EDFC}" name="Laura Guymer" initials="LG" userId="S::laura.guymer@cambridgeshirepeterborough-ca.gov.uk::079a34e9-9f86-48a4-ae79-ef755f6cb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formthefuture.org.uk/" TargetMode="External"/><Relationship Id="rId3" Type="http://schemas.openxmlformats.org/officeDocument/2006/relationships/hyperlink" Target="https://www.careers.cam.ac.uk/" TargetMode="External"/><Relationship Id="rId7" Type="http://schemas.openxmlformats.org/officeDocument/2006/relationships/hyperlink" Target="https://www.youthemployment.org.uk/careers-advice-help/choices/getting-a-job/jobcentre-plus-services-for-young-people/" TargetMode="External"/><Relationship Id="rId2" Type="http://schemas.openxmlformats.org/officeDocument/2006/relationships/hyperlink" Target="https://www.careerfocuscambridge.co.uk/" TargetMode="External"/><Relationship Id="rId1" Type="http://schemas.openxmlformats.org/officeDocument/2006/relationships/slideLayout" Target="../slideLayouts/slideLayout7.xml"/><Relationship Id="rId6" Type="http://schemas.openxmlformats.org/officeDocument/2006/relationships/hyperlink" Target="https://nationalcareers.service.gov.uk/" TargetMode="External"/><Relationship Id="rId5" Type="http://schemas.openxmlformats.org/officeDocument/2006/relationships/hyperlink" Target="https://cambridgeshirepeterborough-ca.gov.uk/what-we-deliver/skills/careers-education/" TargetMode="External"/><Relationship Id="rId4" Type="http://schemas.openxmlformats.org/officeDocument/2006/relationships/hyperlink" Target="https://www.cambsals.co.uk/advice-guidance" TargetMode="External"/><Relationship Id="rId9" Type="http://schemas.openxmlformats.org/officeDocument/2006/relationships/hyperlink" Target="https://fis.peterborough.gov.uk/kb5/peterborough/directory/service.page?id=BnLbic-AoL8&amp;familychannel=0"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45" r="629" b="2377"/>
          <a:stretch>
            <a:fillRect/>
          </a:stretch>
        </p:blipFill>
        <p:spPr>
          <a:xfrm>
            <a:off x="4807561" y="0"/>
            <a:ext cx="8952246" cy="10287000"/>
          </a:xfrm>
          <a:prstGeom prst="rect">
            <a:avLst/>
          </a:prstGeom>
        </p:spPr>
      </p:pic>
      <p:pic>
        <p:nvPicPr>
          <p:cNvPr id="3" name="Picture 3"/>
          <p:cNvPicPr>
            <a:picLocks noChangeAspect="1"/>
          </p:cNvPicPr>
          <p:nvPr/>
        </p:nvPicPr>
        <p:blipFill>
          <a:blip r:embed="rId3"/>
          <a:srcRect/>
          <a:stretch>
            <a:fillRect/>
          </a:stretch>
        </p:blipFill>
        <p:spPr>
          <a:xfrm>
            <a:off x="0" y="0"/>
            <a:ext cx="4947895" cy="2240984"/>
          </a:xfrm>
          <a:prstGeom prst="rect">
            <a:avLst/>
          </a:prstGeom>
        </p:spPr>
      </p:pic>
      <p:sp>
        <p:nvSpPr>
          <p:cNvPr id="4" name="TextBox 4"/>
          <p:cNvSpPr txBox="1"/>
          <p:nvPr/>
        </p:nvSpPr>
        <p:spPr>
          <a:xfrm>
            <a:off x="3961673" y="4188625"/>
            <a:ext cx="10364653" cy="2821305"/>
          </a:xfrm>
          <a:prstGeom prst="rect">
            <a:avLst/>
          </a:prstGeom>
        </p:spPr>
        <p:txBody>
          <a:bodyPr lIns="0" tIns="0" rIns="0" bIns="0" rtlCol="0" anchor="t">
            <a:spAutoFit/>
          </a:bodyPr>
          <a:lstStyle/>
          <a:p>
            <a:pPr algn="ctr">
              <a:lnSpc>
                <a:spcPts val="7200"/>
              </a:lnSpc>
            </a:pPr>
            <a:r>
              <a:rPr lang="en-US" sz="7200">
                <a:solidFill>
                  <a:srgbClr val="000000"/>
                </a:solidFill>
                <a:latin typeface="Bebas Neue Bold"/>
              </a:rPr>
              <a:t>WORK &amp; SKILLS OPPORTUNITIES</a:t>
            </a:r>
          </a:p>
          <a:p>
            <a:pPr algn="ctr">
              <a:lnSpc>
                <a:spcPts val="7200"/>
              </a:lnSpc>
            </a:pPr>
            <a:r>
              <a:rPr lang="en-US" sz="7200">
                <a:solidFill>
                  <a:srgbClr val="000000"/>
                </a:solidFill>
                <a:latin typeface="Bebas Neue Bold"/>
              </a:rPr>
              <a:t>IN CAMBRIDGESHIRE AND PETERBOROUGH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1F2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023611" y="1517123"/>
            <a:ext cx="2247294" cy="2215320"/>
          </a:xfrm>
          <a:prstGeom prst="rect">
            <a:avLst/>
          </a:prstGeom>
        </p:spPr>
      </p:pic>
      <p:pic>
        <p:nvPicPr>
          <p:cNvPr id="3" name="Picture 3"/>
          <p:cNvPicPr>
            <a:picLocks noChangeAspect="1"/>
          </p:cNvPicPr>
          <p:nvPr/>
        </p:nvPicPr>
        <p:blipFill>
          <a:blip r:embed="rId3"/>
          <a:srcRect/>
          <a:stretch>
            <a:fillRect/>
          </a:stretch>
        </p:blipFill>
        <p:spPr>
          <a:xfrm>
            <a:off x="14856919" y="5834292"/>
            <a:ext cx="2580676" cy="2580676"/>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MARSHALL GROUP</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Marshall Group is an advanced manufacturing company based in </a:t>
            </a:r>
            <a:r>
              <a:rPr kumimoji="0" lang="en-US" sz="2599" b="0" i="0" u="none" strike="noStrike" kern="1200" cap="none" spc="0" normalizeH="0" baseline="0" noProof="0">
                <a:ln>
                  <a:noFill/>
                </a:ln>
                <a:solidFill>
                  <a:srgbClr val="FFFFFF"/>
                </a:solidFill>
                <a:effectLst/>
                <a:uLnTx/>
                <a:uFillTx/>
                <a:latin typeface="Poppins Bold"/>
                <a:ea typeface="+mn-ea"/>
                <a:cs typeface="+mn-cs"/>
              </a:rPr>
              <a:t>South Cambridgeshire</a:t>
            </a:r>
            <a:r>
              <a:rPr kumimoji="0" lang="en-US" sz="2599" b="0" i="0" u="none" strike="noStrike" kern="1200" cap="none" spc="0" normalizeH="0" baseline="0" noProof="0">
                <a:ln>
                  <a:noFill/>
                </a:ln>
                <a:solidFill>
                  <a:srgbClr val="FFFFFF"/>
                </a:solidFill>
                <a:effectLst/>
                <a:uLnTx/>
                <a:uFillTx/>
                <a:latin typeface="Poppins"/>
                <a:ea typeface="+mn-ea"/>
                <a:cs typeface="+mn-cs"/>
              </a:rPr>
              <a:t>, specialising in aerospace solutions.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It is also a major local employer, with over 2,000 staff members working across an array of services including aircraft maintenance, modification and design. </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technical roles requiring a degree level qualification, but many other roles requiring either A Levels or relevant work experience, possibly gained through an apprenticeship.</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B91646"/>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B91646"/>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40"/>
                </a:lnSpc>
              </a:pPr>
              <a:r>
                <a:rPr lang="en-US" sz="1900">
                  <a:solidFill>
                    <a:srgbClr val="FFFFFF"/>
                  </a:solidFill>
                  <a:latin typeface="Poppins"/>
                </a:rPr>
                <a:t>Data skills</a:t>
              </a:r>
            </a:p>
            <a:p>
              <a:pPr algn="ctr">
                <a:lnSpc>
                  <a:spcPts val="3040"/>
                </a:lnSpc>
              </a:pPr>
              <a:r>
                <a:rPr lang="en-US" sz="1900">
                  <a:solidFill>
                    <a:srgbClr val="FFFFFF"/>
                  </a:solidFill>
                  <a:latin typeface="Poppins"/>
                </a:rPr>
                <a:t>Initiative</a:t>
              </a:r>
            </a:p>
            <a:p>
              <a:pPr algn="ctr">
                <a:lnSpc>
                  <a:spcPts val="3040"/>
                </a:lnSpc>
              </a:pPr>
              <a:r>
                <a:rPr lang="en-US" sz="1900">
                  <a:solidFill>
                    <a:srgbClr val="FFFFFF"/>
                  </a:solidFill>
                  <a:latin typeface="Poppins"/>
                </a:rPr>
                <a:t>Time management</a:t>
              </a:r>
            </a:p>
            <a:p>
              <a:pPr algn="ctr">
                <a:lnSpc>
                  <a:spcPts val="3040"/>
                </a:lnSpc>
              </a:pPr>
              <a:r>
                <a:rPr lang="en-US" sz="1900">
                  <a:solidFill>
                    <a:srgbClr val="FFFFFF"/>
                  </a:solidFill>
                  <a:latin typeface="Poppins"/>
                </a:rPr>
                <a:t>Adaptability</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54414"/>
            <a:ext cx="5441381" cy="3079696"/>
            <a:chOff x="0" y="0"/>
            <a:chExt cx="6586034" cy="3727543"/>
          </a:xfrm>
        </p:grpSpPr>
        <p:sp>
          <p:nvSpPr>
            <p:cNvPr id="13" name="Freeform 13"/>
            <p:cNvSpPr/>
            <p:nvPr/>
          </p:nvSpPr>
          <p:spPr>
            <a:xfrm>
              <a:off x="0" y="0"/>
              <a:ext cx="6586034" cy="3727543"/>
            </a:xfrm>
            <a:custGeom>
              <a:avLst/>
              <a:gdLst/>
              <a:ahLst/>
              <a:cxnLst/>
              <a:rect l="l" t="t" r="r" b="b"/>
              <a:pathLst>
                <a:path w="6586034" h="3727543">
                  <a:moveTo>
                    <a:pt x="6586034" y="279400"/>
                  </a:moveTo>
                  <a:lnTo>
                    <a:pt x="6586034" y="0"/>
                  </a:lnTo>
                  <a:lnTo>
                    <a:pt x="0" y="0"/>
                  </a:lnTo>
                  <a:lnTo>
                    <a:pt x="0" y="3727543"/>
                  </a:lnTo>
                  <a:lnTo>
                    <a:pt x="6586034" y="3727543"/>
                  </a:lnTo>
                  <a:lnTo>
                    <a:pt x="6586034" y="279400"/>
                  </a:lnTo>
                  <a:close/>
                  <a:moveTo>
                    <a:pt x="6507293" y="279400"/>
                  </a:moveTo>
                  <a:lnTo>
                    <a:pt x="6507293" y="3648803"/>
                  </a:lnTo>
                  <a:lnTo>
                    <a:pt x="78740" y="3648803"/>
                  </a:lnTo>
                  <a:lnTo>
                    <a:pt x="78740" y="78740"/>
                  </a:lnTo>
                  <a:lnTo>
                    <a:pt x="6507293" y="78740"/>
                  </a:lnTo>
                  <a:lnTo>
                    <a:pt x="6507293" y="279400"/>
                  </a:lnTo>
                  <a:close/>
                </a:path>
              </a:pathLst>
            </a:custGeom>
            <a:solidFill>
              <a:srgbClr val="B91646"/>
            </a:solidFill>
          </p:spPr>
        </p:sp>
      </p:grpSp>
      <p:grpSp>
        <p:nvGrpSpPr>
          <p:cNvPr id="14" name="Group 14"/>
          <p:cNvGrpSpPr/>
          <p:nvPr/>
        </p:nvGrpSpPr>
        <p:grpSpPr>
          <a:xfrm>
            <a:off x="6713698" y="4454414"/>
            <a:ext cx="5767182" cy="3079696"/>
            <a:chOff x="0" y="0"/>
            <a:chExt cx="6980370" cy="3727543"/>
          </a:xfrm>
        </p:grpSpPr>
        <p:sp>
          <p:nvSpPr>
            <p:cNvPr id="15" name="Freeform 15"/>
            <p:cNvSpPr/>
            <p:nvPr/>
          </p:nvSpPr>
          <p:spPr>
            <a:xfrm>
              <a:off x="0" y="0"/>
              <a:ext cx="6980370" cy="3727543"/>
            </a:xfrm>
            <a:custGeom>
              <a:avLst/>
              <a:gdLst/>
              <a:ahLst/>
              <a:cxnLst/>
              <a:rect l="l" t="t" r="r" b="b"/>
              <a:pathLst>
                <a:path w="6980370" h="3727543">
                  <a:moveTo>
                    <a:pt x="6980370" y="279400"/>
                  </a:moveTo>
                  <a:lnTo>
                    <a:pt x="6980370" y="0"/>
                  </a:lnTo>
                  <a:lnTo>
                    <a:pt x="0" y="0"/>
                  </a:lnTo>
                  <a:lnTo>
                    <a:pt x="0" y="3727543"/>
                  </a:lnTo>
                  <a:lnTo>
                    <a:pt x="6980370" y="3727543"/>
                  </a:lnTo>
                  <a:lnTo>
                    <a:pt x="6980370" y="279400"/>
                  </a:lnTo>
                  <a:close/>
                  <a:moveTo>
                    <a:pt x="6901630" y="279400"/>
                  </a:moveTo>
                  <a:lnTo>
                    <a:pt x="6901630" y="3648803"/>
                  </a:lnTo>
                  <a:lnTo>
                    <a:pt x="78740" y="3648803"/>
                  </a:lnTo>
                  <a:lnTo>
                    <a:pt x="78740" y="78740"/>
                  </a:lnTo>
                  <a:lnTo>
                    <a:pt x="6901630" y="78740"/>
                  </a:lnTo>
                  <a:lnTo>
                    <a:pt x="6901630" y="279400"/>
                  </a:lnTo>
                  <a:close/>
                </a:path>
              </a:pathLst>
            </a:custGeom>
            <a:solidFill>
              <a:srgbClr val="B91646"/>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B91646"/>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335843"/>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162998"/>
            <a:ext cx="1022618" cy="1016227"/>
          </a:xfrm>
          <a:prstGeom prst="rect">
            <a:avLst/>
          </a:prstGeom>
        </p:spPr>
      </p:pic>
      <p:sp>
        <p:nvSpPr>
          <p:cNvPr id="24" name="TextBox 24"/>
          <p:cNvSpPr txBox="1"/>
          <p:nvPr/>
        </p:nvSpPr>
        <p:spPr>
          <a:xfrm>
            <a:off x="4056048" y="483582"/>
            <a:ext cx="2837025" cy="828675"/>
          </a:xfrm>
          <a:prstGeom prst="rect">
            <a:avLst/>
          </a:prstGeom>
        </p:spPr>
        <p:txBody>
          <a:bodyPr lIns="0" tIns="0" rIns="0" bIns="0" rtlCol="0" anchor="t">
            <a:spAutoFit/>
          </a:bodyPr>
          <a:lstStyle/>
          <a:p>
            <a:pPr>
              <a:lnSpc>
                <a:spcPts val="6000"/>
              </a:lnSpc>
            </a:pPr>
            <a:r>
              <a:rPr lang="en-US" sz="6000">
                <a:solidFill>
                  <a:srgbClr val="000000"/>
                </a:solidFill>
                <a:latin typeface="Bebas Neue Bold"/>
              </a:rPr>
              <a:t>AGRI-TECH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use of technology to make farming more efficient </a:t>
            </a:r>
          </a:p>
        </p:txBody>
      </p:sp>
      <p:sp>
        <p:nvSpPr>
          <p:cNvPr id="30" name="TextBox 30"/>
          <p:cNvSpPr txBox="1"/>
          <p:nvPr/>
        </p:nvSpPr>
        <p:spPr>
          <a:xfrm>
            <a:off x="1028700" y="461633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00911" y="5143857"/>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Agriculturist</a:t>
            </a:r>
          </a:p>
          <a:p>
            <a:pPr marL="410211" lvl="1" indent="-205106">
              <a:lnSpc>
                <a:spcPts val="3040"/>
              </a:lnSpc>
              <a:buFont typeface="Arial"/>
              <a:buChar char="•"/>
            </a:pPr>
            <a:r>
              <a:rPr lang="en-US" sz="1900">
                <a:solidFill>
                  <a:srgbClr val="000000"/>
                </a:solidFill>
                <a:latin typeface="Poppins"/>
              </a:rPr>
              <a:t>Agricultural Field Technician </a:t>
            </a:r>
          </a:p>
          <a:p>
            <a:pPr marL="410211" lvl="1" indent="-205106">
              <a:lnSpc>
                <a:spcPts val="3040"/>
              </a:lnSpc>
              <a:buFont typeface="Arial"/>
              <a:buChar char="•"/>
            </a:pPr>
            <a:r>
              <a:rPr lang="en-US" sz="1900">
                <a:solidFill>
                  <a:srgbClr val="000000"/>
                </a:solidFill>
                <a:latin typeface="Poppins"/>
              </a:rPr>
              <a:t>Software Engineer </a:t>
            </a:r>
          </a:p>
          <a:p>
            <a:pPr marL="410211" lvl="1" indent="-205106">
              <a:lnSpc>
                <a:spcPts val="3040"/>
              </a:lnSpc>
              <a:buFont typeface="Arial"/>
              <a:buChar char="•"/>
            </a:pPr>
            <a:r>
              <a:rPr lang="en-US" sz="1900">
                <a:solidFill>
                  <a:srgbClr val="000000"/>
                </a:solidFill>
                <a:latin typeface="Poppins"/>
              </a:rPr>
              <a:t>Business Advisor</a:t>
            </a:r>
          </a:p>
          <a:p>
            <a:pPr marL="410211" lvl="1" indent="-205106">
              <a:lnSpc>
                <a:spcPts val="3040"/>
              </a:lnSpc>
              <a:buFont typeface="Arial"/>
              <a:buChar char="•"/>
            </a:pPr>
            <a:r>
              <a:rPr lang="en-US" sz="1900">
                <a:solidFill>
                  <a:srgbClr val="000000"/>
                </a:solidFill>
                <a:latin typeface="Poppins"/>
              </a:rPr>
              <a:t>Farming Assistant</a:t>
            </a:r>
          </a:p>
        </p:txBody>
      </p:sp>
      <p:sp>
        <p:nvSpPr>
          <p:cNvPr id="32" name="TextBox 32"/>
          <p:cNvSpPr txBox="1"/>
          <p:nvPr/>
        </p:nvSpPr>
        <p:spPr>
          <a:xfrm>
            <a:off x="7514812" y="4587764"/>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42983" y="5154819"/>
            <a:ext cx="5318541" cy="1937721"/>
          </a:xfrm>
          <a:prstGeom prst="rect">
            <a:avLst/>
          </a:prstGeom>
        </p:spPr>
        <p:txBody>
          <a:bodyPr lIns="0" tIns="0" rIns="0" bIns="0" rtlCol="0" anchor="t">
            <a:spAutoFit/>
          </a:bodyPr>
          <a:lstStyle/>
          <a:p>
            <a:pPr marL="346712" lvl="1" indent="-173356">
              <a:lnSpc>
                <a:spcPts val="2569"/>
              </a:lnSpc>
              <a:buFont typeface="Arial"/>
              <a:buChar char="•"/>
            </a:pPr>
            <a:r>
              <a:rPr lang="en-US" sz="1605">
                <a:solidFill>
                  <a:srgbClr val="000000"/>
                </a:solidFill>
                <a:latin typeface="Poppins"/>
              </a:rPr>
              <a:t>For Scientific and Engineering roles within Agri-Tech a STEM qualification may be required, which could be a degree, T Levels or an apprenticeship</a:t>
            </a:r>
          </a:p>
          <a:p>
            <a:pPr marL="346712" lvl="1" indent="-173356">
              <a:lnSpc>
                <a:spcPts val="2569"/>
              </a:lnSpc>
              <a:spcBef>
                <a:spcPct val="0"/>
              </a:spcBef>
              <a:buFont typeface="Arial"/>
              <a:buChar char="•"/>
            </a:pPr>
            <a:r>
              <a:rPr lang="en-US" sz="1605">
                <a:solidFill>
                  <a:srgbClr val="000000"/>
                </a:solidFill>
                <a:latin typeface="Poppins"/>
              </a:rPr>
              <a:t>Vocational education or apprenticeships are particularly important for more practical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16,000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£28,500</a:t>
            </a:r>
          </a:p>
        </p:txBody>
      </p:sp>
      <p:sp>
        <p:nvSpPr>
          <p:cNvPr id="36" name="TextBox 36"/>
          <p:cNvSpPr txBox="1"/>
          <p:nvPr/>
        </p:nvSpPr>
        <p:spPr>
          <a:xfrm>
            <a:off x="3296712" y="8776964"/>
            <a:ext cx="3131901"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IT and the sciences,</a:t>
            </a:r>
          </a:p>
          <a:p>
            <a:pPr algn="ctr">
              <a:lnSpc>
                <a:spcPts val="2239"/>
              </a:lnSpc>
            </a:pPr>
            <a:r>
              <a:rPr lang="en-US" sz="1599">
                <a:solidFill>
                  <a:srgbClr val="000000"/>
                </a:solidFill>
                <a:latin typeface="Poppins"/>
              </a:rPr>
              <a:t>Or T Levels in agriculture and land management</a:t>
            </a:r>
          </a:p>
        </p:txBody>
      </p:sp>
      <p:sp>
        <p:nvSpPr>
          <p:cNvPr id="37" name="TextBox 37"/>
          <p:cNvSpPr txBox="1"/>
          <p:nvPr/>
        </p:nvSpPr>
        <p:spPr>
          <a:xfrm>
            <a:off x="6893073" y="8816657"/>
            <a:ext cx="2624343" cy="16643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Biology, Engineering or Biosciences</a:t>
            </a:r>
          </a:p>
          <a:p>
            <a:pPr algn="ctr">
              <a:lnSpc>
                <a:spcPts val="2239"/>
              </a:lnSpc>
            </a:pPr>
            <a:r>
              <a:rPr lang="en-US" sz="1599">
                <a:solidFill>
                  <a:srgbClr val="000000"/>
                </a:solidFill>
                <a:latin typeface="Poppins"/>
              </a:rPr>
              <a:t>Or Technician Apprenticeship</a:t>
            </a:r>
          </a:p>
          <a:p>
            <a:pPr algn="ctr">
              <a:lnSpc>
                <a:spcPts val="2239"/>
              </a:lnSpc>
            </a:pPr>
            <a:endParaRPr lang="en-US" sz="1599">
              <a:solidFill>
                <a:srgbClr val="000000"/>
              </a:solidFill>
              <a:latin typeface="Poppins"/>
            </a:endParaRP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39" name="TextBox 39"/>
          <p:cNvSpPr txBox="1"/>
          <p:nvPr/>
        </p:nvSpPr>
        <p:spPr>
          <a:xfrm>
            <a:off x="105291" y="9604054"/>
            <a:ext cx="2233572" cy="6172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Investment Monitor, Simply Hired, National Careers Service</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43393"/>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B91646"/>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908824"/>
            <a:ext cx="8892210" cy="1263015"/>
          </a:xfrm>
          <a:prstGeom prst="rect">
            <a:avLst/>
          </a:prstGeom>
        </p:spPr>
        <p:txBody>
          <a:bodyPr lIns="0" tIns="0" rIns="0" bIns="0" rtlCol="0" anchor="t">
            <a:spAutoFit/>
          </a:bodyPr>
          <a:lstStyle/>
          <a:p>
            <a:pPr algn="ctr">
              <a:lnSpc>
                <a:spcPts val="3360"/>
              </a:lnSpc>
              <a:spcBef>
                <a:spcPct val="0"/>
              </a:spcBef>
            </a:pPr>
            <a:r>
              <a:rPr lang="en-US" sz="2400">
                <a:solidFill>
                  <a:srgbClr val="FFFFFF"/>
                </a:solidFill>
                <a:latin typeface="Poppins Italics"/>
              </a:rPr>
              <a:t>Agri-Tech is another major growth sector across the Cambridgeshire &amp; Peterborough area, with exciting opportunities across the region.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164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274195" y="6052796"/>
            <a:ext cx="3746124" cy="2496687"/>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MCCAINS FOOD</a:t>
            </a:r>
          </a:p>
        </p:txBody>
      </p:sp>
      <p:sp>
        <p:nvSpPr>
          <p:cNvPr id="5" name="TextBox 5"/>
          <p:cNvSpPr txBox="1"/>
          <p:nvPr/>
        </p:nvSpPr>
        <p:spPr>
          <a:xfrm>
            <a:off x="1078875" y="4195057"/>
            <a:ext cx="12808429"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Food is a major global food supplier. It has 52 production facilities across six continents, employing over 21,000 employees across the world.</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McCains has a significant presence in </a:t>
            </a:r>
            <a:r>
              <a:rPr kumimoji="0" lang="en-US" sz="2599" b="0" i="0" u="none" strike="noStrike" kern="1200" cap="none" spc="0" normalizeH="0" baseline="0" noProof="0">
                <a:ln>
                  <a:noFill/>
                </a:ln>
                <a:solidFill>
                  <a:srgbClr val="FFFFFF"/>
                </a:solidFill>
                <a:effectLst/>
                <a:uLnTx/>
                <a:uFillTx/>
                <a:latin typeface="Poppins Bold"/>
                <a:ea typeface="+mn-ea"/>
                <a:cs typeface="+mn-cs"/>
              </a:rPr>
              <a:t>Fenland</a:t>
            </a:r>
            <a:r>
              <a:rPr kumimoji="0" lang="en-US" sz="2599" b="0" i="0" u="none" strike="noStrike" kern="1200" cap="none" spc="0" normalizeH="0" baseline="0" noProof="0">
                <a:ln>
                  <a:noFill/>
                </a:ln>
                <a:solidFill>
                  <a:srgbClr val="FFFFFF"/>
                </a:solidFill>
                <a:effectLst/>
                <a:uLnTx/>
                <a:uFillTx/>
                <a:latin typeface="Poppins"/>
                <a:ea typeface="+mn-ea"/>
                <a:cs typeface="+mn-cs"/>
              </a:rPr>
              <a:t>, with opportunities in agriculture and agri-tech as well as manufacturing and retail distribution.</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some agriculture roles being purely entry level and only requiring GCSEs, whilst other more technical roles will require qualifications including T Levels or A Levels.</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7" name="TextBox 7"/>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pic>
        <p:nvPicPr>
          <p:cNvPr id="8" name="Picture 8"/>
          <p:cNvPicPr>
            <a:picLocks noChangeAspect="1"/>
          </p:cNvPicPr>
          <p:nvPr/>
        </p:nvPicPr>
        <p:blipFill>
          <a:blip r:embed="rId5"/>
          <a:srcRect/>
          <a:stretch>
            <a:fillRect/>
          </a:stretch>
        </p:blipFill>
        <p:spPr>
          <a:xfrm>
            <a:off x="14654705" y="994715"/>
            <a:ext cx="2985105" cy="29664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0803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0803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a:solidFill>
                    <a:srgbClr val="FFFFFF"/>
                  </a:solidFill>
                  <a:latin typeface="Poppins Bold"/>
                </a:rPr>
                <a:t>Skills</a:t>
              </a:r>
            </a:p>
            <a:p>
              <a:pPr algn="ctr">
                <a:lnSpc>
                  <a:spcPts val="3039"/>
                </a:lnSpc>
              </a:pPr>
              <a:r>
                <a:rPr lang="en-US" sz="1899">
                  <a:solidFill>
                    <a:srgbClr val="FFFFFF"/>
                  </a:solidFill>
                  <a:latin typeface="Poppins"/>
                </a:rPr>
                <a:t>Working under pressure</a:t>
              </a:r>
            </a:p>
            <a:p>
              <a:pPr algn="ctr">
                <a:lnSpc>
                  <a:spcPts val="3039"/>
                </a:lnSpc>
              </a:pPr>
              <a:r>
                <a:rPr lang="en-US" sz="1899">
                  <a:solidFill>
                    <a:srgbClr val="FFFFFF"/>
                  </a:solidFill>
                  <a:latin typeface="Poppins"/>
                </a:rPr>
                <a:t>Teamwork</a:t>
              </a:r>
            </a:p>
            <a:p>
              <a:pPr algn="ctr">
                <a:lnSpc>
                  <a:spcPts val="3039"/>
                </a:lnSpc>
              </a:pPr>
              <a:r>
                <a:rPr lang="en-US" sz="1899">
                  <a:solidFill>
                    <a:srgbClr val="FFFFFF"/>
                  </a:solidFill>
                  <a:latin typeface="Poppins"/>
                </a:rPr>
                <a:t>Initiative</a:t>
              </a:r>
            </a:p>
            <a:p>
              <a:pPr algn="ctr">
                <a:lnSpc>
                  <a:spcPts val="3039"/>
                </a:lnSpc>
              </a:pPr>
              <a:r>
                <a:rPr lang="en-US" sz="1899">
                  <a:solidFill>
                    <a:srgbClr val="FFFFFF"/>
                  </a:solidFill>
                  <a:latin typeface="Poppins"/>
                </a:rPr>
                <a:t>Customer service</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1028700" y="4461957"/>
            <a:ext cx="5441381" cy="2951664"/>
            <a:chOff x="0" y="0"/>
            <a:chExt cx="6586034" cy="3572578"/>
          </a:xfrm>
        </p:grpSpPr>
        <p:sp>
          <p:nvSpPr>
            <p:cNvPr id="13" name="Freeform 13"/>
            <p:cNvSpPr/>
            <p:nvPr/>
          </p:nvSpPr>
          <p:spPr>
            <a:xfrm>
              <a:off x="0" y="0"/>
              <a:ext cx="6586034" cy="3572578"/>
            </a:xfrm>
            <a:custGeom>
              <a:avLst/>
              <a:gdLst/>
              <a:ahLst/>
              <a:cxnLst/>
              <a:rect l="l" t="t" r="r" b="b"/>
              <a:pathLst>
                <a:path w="6586034" h="3572578">
                  <a:moveTo>
                    <a:pt x="6586034" y="279400"/>
                  </a:moveTo>
                  <a:lnTo>
                    <a:pt x="6586034" y="0"/>
                  </a:lnTo>
                  <a:lnTo>
                    <a:pt x="0" y="0"/>
                  </a:lnTo>
                  <a:lnTo>
                    <a:pt x="0" y="3572578"/>
                  </a:lnTo>
                  <a:lnTo>
                    <a:pt x="6586034" y="3572578"/>
                  </a:lnTo>
                  <a:lnTo>
                    <a:pt x="6586034" y="279400"/>
                  </a:lnTo>
                  <a:close/>
                  <a:moveTo>
                    <a:pt x="6507293" y="279400"/>
                  </a:moveTo>
                  <a:lnTo>
                    <a:pt x="6507293" y="3493838"/>
                  </a:lnTo>
                  <a:lnTo>
                    <a:pt x="78740" y="3493838"/>
                  </a:lnTo>
                  <a:lnTo>
                    <a:pt x="78740" y="78740"/>
                  </a:lnTo>
                  <a:lnTo>
                    <a:pt x="6507293" y="78740"/>
                  </a:lnTo>
                  <a:lnTo>
                    <a:pt x="6507293" y="279400"/>
                  </a:lnTo>
                  <a:close/>
                </a:path>
              </a:pathLst>
            </a:custGeom>
            <a:solidFill>
              <a:srgbClr val="008037"/>
            </a:solidFill>
          </p:spPr>
        </p:sp>
      </p:grpSp>
      <p:grpSp>
        <p:nvGrpSpPr>
          <p:cNvPr id="14" name="Group 14"/>
          <p:cNvGrpSpPr/>
          <p:nvPr/>
        </p:nvGrpSpPr>
        <p:grpSpPr>
          <a:xfrm>
            <a:off x="6713698" y="4461957"/>
            <a:ext cx="5767182" cy="2951664"/>
            <a:chOff x="0" y="0"/>
            <a:chExt cx="6980370" cy="3572578"/>
          </a:xfrm>
        </p:grpSpPr>
        <p:sp>
          <p:nvSpPr>
            <p:cNvPr id="15" name="Freeform 15"/>
            <p:cNvSpPr/>
            <p:nvPr/>
          </p:nvSpPr>
          <p:spPr>
            <a:xfrm>
              <a:off x="0" y="0"/>
              <a:ext cx="6980370" cy="3572578"/>
            </a:xfrm>
            <a:custGeom>
              <a:avLst/>
              <a:gdLst/>
              <a:ahLst/>
              <a:cxnLst/>
              <a:rect l="l" t="t" r="r" b="b"/>
              <a:pathLst>
                <a:path w="6980370" h="3572578">
                  <a:moveTo>
                    <a:pt x="6980370" y="279400"/>
                  </a:moveTo>
                  <a:lnTo>
                    <a:pt x="6980370" y="0"/>
                  </a:lnTo>
                  <a:lnTo>
                    <a:pt x="0" y="0"/>
                  </a:lnTo>
                  <a:lnTo>
                    <a:pt x="0" y="3572578"/>
                  </a:lnTo>
                  <a:lnTo>
                    <a:pt x="6980370" y="3572578"/>
                  </a:lnTo>
                  <a:lnTo>
                    <a:pt x="6980370" y="279400"/>
                  </a:lnTo>
                  <a:close/>
                  <a:moveTo>
                    <a:pt x="6901630" y="279400"/>
                  </a:moveTo>
                  <a:lnTo>
                    <a:pt x="6901630" y="3493838"/>
                  </a:lnTo>
                  <a:lnTo>
                    <a:pt x="78740" y="3493838"/>
                  </a:lnTo>
                  <a:lnTo>
                    <a:pt x="78740" y="78740"/>
                  </a:lnTo>
                  <a:lnTo>
                    <a:pt x="6901630" y="78740"/>
                  </a:lnTo>
                  <a:lnTo>
                    <a:pt x="6901630" y="279400"/>
                  </a:lnTo>
                  <a:close/>
                </a:path>
              </a:pathLst>
            </a:custGeom>
            <a:solidFill>
              <a:srgbClr val="00803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0803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5765653" y="238423"/>
            <a:ext cx="1017319" cy="1017319"/>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RETAIL</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46150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sale of goods and services to the public for consumption</a:t>
            </a:r>
          </a:p>
        </p:txBody>
      </p:sp>
      <p:sp>
        <p:nvSpPr>
          <p:cNvPr id="30" name="TextBox 30"/>
          <p:cNvSpPr txBox="1"/>
          <p:nvPr/>
        </p:nvSpPr>
        <p:spPr>
          <a:xfrm>
            <a:off x="1028700" y="460537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535323" y="5164943"/>
            <a:ext cx="4428135" cy="2066290"/>
          </a:xfrm>
          <a:prstGeom prst="rect">
            <a:avLst/>
          </a:prstGeom>
        </p:spPr>
        <p:txBody>
          <a:bodyPr lIns="0" tIns="0" rIns="0" bIns="0" rtlCol="0" anchor="t">
            <a:spAutoFit/>
          </a:bodyPr>
          <a:lstStyle/>
          <a:p>
            <a:pPr marL="367031" lvl="1" indent="-183515">
              <a:lnSpc>
                <a:spcPts val="2720"/>
              </a:lnSpc>
              <a:buFont typeface="Arial"/>
              <a:buChar char="•"/>
            </a:pPr>
            <a:r>
              <a:rPr lang="en-US" sz="1700">
                <a:solidFill>
                  <a:srgbClr val="000000"/>
                </a:solidFill>
                <a:latin typeface="Poppins"/>
              </a:rPr>
              <a:t>Warehouse Operative</a:t>
            </a:r>
          </a:p>
          <a:p>
            <a:pPr marL="367031" lvl="1" indent="-183515">
              <a:lnSpc>
                <a:spcPts val="2720"/>
              </a:lnSpc>
              <a:buFont typeface="Arial"/>
              <a:buChar char="•"/>
            </a:pPr>
            <a:r>
              <a:rPr lang="en-US" sz="1700">
                <a:solidFill>
                  <a:srgbClr val="000000"/>
                </a:solidFill>
                <a:latin typeface="Poppins"/>
              </a:rPr>
              <a:t>Shelf Stacker</a:t>
            </a:r>
          </a:p>
          <a:p>
            <a:pPr marL="367031" lvl="1" indent="-183515">
              <a:lnSpc>
                <a:spcPts val="2720"/>
              </a:lnSpc>
              <a:buFont typeface="Arial"/>
              <a:buChar char="•"/>
            </a:pPr>
            <a:r>
              <a:rPr lang="en-US" sz="1700">
                <a:solidFill>
                  <a:srgbClr val="000000"/>
                </a:solidFill>
                <a:latin typeface="Poppins"/>
              </a:rPr>
              <a:t>Cashier</a:t>
            </a:r>
          </a:p>
          <a:p>
            <a:pPr marL="367031" lvl="1" indent="-183515">
              <a:lnSpc>
                <a:spcPts val="2720"/>
              </a:lnSpc>
              <a:buFont typeface="Arial"/>
              <a:buChar char="•"/>
            </a:pPr>
            <a:r>
              <a:rPr lang="en-US" sz="1700">
                <a:solidFill>
                  <a:srgbClr val="000000"/>
                </a:solidFill>
                <a:latin typeface="Poppins"/>
              </a:rPr>
              <a:t>Store worker</a:t>
            </a:r>
          </a:p>
          <a:p>
            <a:pPr marL="367031" lvl="1" indent="-183515">
              <a:lnSpc>
                <a:spcPts val="2720"/>
              </a:lnSpc>
              <a:buFont typeface="Arial"/>
              <a:buChar char="•"/>
            </a:pPr>
            <a:r>
              <a:rPr lang="en-US" sz="1700">
                <a:solidFill>
                  <a:srgbClr val="000000"/>
                </a:solidFill>
                <a:latin typeface="Poppins"/>
              </a:rPr>
              <a:t>Management graduate scheme</a:t>
            </a:r>
          </a:p>
          <a:p>
            <a:pPr marL="367031" lvl="1" indent="-183515">
              <a:lnSpc>
                <a:spcPts val="2720"/>
              </a:lnSpc>
              <a:buFont typeface="Arial"/>
              <a:buChar char="•"/>
            </a:pPr>
            <a:r>
              <a:rPr lang="en-US" sz="1700">
                <a:solidFill>
                  <a:srgbClr val="000000"/>
                </a:solidFill>
                <a:latin typeface="Poppins"/>
              </a:rPr>
              <a:t>Assistant Store Manager</a:t>
            </a:r>
          </a:p>
        </p:txBody>
      </p:sp>
      <p:sp>
        <p:nvSpPr>
          <p:cNvPr id="32" name="TextBox 32"/>
          <p:cNvSpPr txBox="1"/>
          <p:nvPr/>
        </p:nvSpPr>
        <p:spPr>
          <a:xfrm>
            <a:off x="7434938" y="4595307"/>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933350" y="5174468"/>
            <a:ext cx="5321673" cy="2111705"/>
          </a:xfrm>
          <a:prstGeom prst="rect">
            <a:avLst/>
          </a:prstGeom>
        </p:spPr>
        <p:txBody>
          <a:bodyPr lIns="0" tIns="0" rIns="0" bIns="0" rtlCol="0" anchor="t">
            <a:spAutoFit/>
          </a:bodyPr>
          <a:lstStyle/>
          <a:p>
            <a:pPr marL="387219" lvl="1" indent="-193610">
              <a:lnSpc>
                <a:spcPts val="2869"/>
              </a:lnSpc>
              <a:buFont typeface="Arial"/>
              <a:buChar char="•"/>
            </a:pPr>
            <a:r>
              <a:rPr lang="en-US" sz="1793">
                <a:solidFill>
                  <a:srgbClr val="000000"/>
                </a:solidFill>
                <a:latin typeface="Poppins"/>
              </a:rPr>
              <a:t>For entry level roles, GCSEs may be required, although some employers may be flexible, offering on the job training.</a:t>
            </a:r>
          </a:p>
          <a:p>
            <a:pPr marL="365630" lvl="1" indent="-182815">
              <a:lnSpc>
                <a:spcPts val="2709"/>
              </a:lnSpc>
              <a:spcBef>
                <a:spcPct val="0"/>
              </a:spcBef>
              <a:buFont typeface="Arial"/>
              <a:buChar char="•"/>
            </a:pPr>
            <a:r>
              <a:rPr lang="en-US" sz="1693">
                <a:solidFill>
                  <a:srgbClr val="000000"/>
                </a:solidFill>
                <a:latin typeface="Poppins"/>
              </a:rPr>
              <a:t>For apprenticeships, GCSEs will be required for entry, with a degree required for management graduate schemes.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63,000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£20,500</a:t>
            </a:r>
          </a:p>
        </p:txBody>
      </p:sp>
      <p:sp>
        <p:nvSpPr>
          <p:cNvPr id="36" name="TextBox 36"/>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or initial work experience, entering on the job training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Qualification (such as T Levels), additional on the job training or retail employer apprenticeship</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Career progression following apprenticeship, work experience or employer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6998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08037"/>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7675099" y="3415159"/>
            <a:ext cx="9525" cy="580390"/>
          </a:xfrm>
          <a:prstGeom prst="rect">
            <a:avLst/>
          </a:prstGeom>
        </p:spPr>
        <p:txBody>
          <a:bodyPr lIns="0" tIns="0" rIns="0" bIns="0" rtlCol="0" anchor="t">
            <a:spAutoFit/>
          </a:bodyPr>
          <a:lstStyle/>
          <a:p>
            <a:pPr algn="ctr">
              <a:lnSpc>
                <a:spcPts val="4759"/>
              </a:lnSpc>
            </a:pPr>
            <a:endParaRPr/>
          </a:p>
        </p:txBody>
      </p:sp>
      <p:sp>
        <p:nvSpPr>
          <p:cNvPr id="46" name="TextBox 46"/>
          <p:cNvSpPr txBox="1"/>
          <p:nvPr/>
        </p:nvSpPr>
        <p:spPr>
          <a:xfrm>
            <a:off x="762855" y="2961696"/>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Retail is a huge and important sector across the region, and is also changing rapidly, as more customers switch to online and digital shopping, creating exciting new opportunities.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03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697079" y="658178"/>
            <a:ext cx="2900358" cy="2900358"/>
          </a:xfrm>
          <a:prstGeom prst="rect">
            <a:avLst/>
          </a:prstGeom>
        </p:spPr>
      </p:pic>
      <p:pic>
        <p:nvPicPr>
          <p:cNvPr id="4" name="Picture 4"/>
          <p:cNvPicPr>
            <a:picLocks noChangeAspect="1"/>
          </p:cNvPicPr>
          <p:nvPr/>
        </p:nvPicPr>
        <p:blipFill>
          <a:blip r:embed="rId5"/>
          <a:srcRect/>
          <a:stretch>
            <a:fillRect/>
          </a:stretch>
        </p:blipFill>
        <p:spPr>
          <a:xfrm>
            <a:off x="14773157" y="5809154"/>
            <a:ext cx="2748202" cy="2748202"/>
          </a:xfrm>
          <a:prstGeom prst="rect">
            <a:avLst/>
          </a:prstGeom>
        </p:spPr>
      </p:pic>
      <p:sp>
        <p:nvSpPr>
          <p:cNvPr id="5" name="TextBox 5"/>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HOTEL CHOCOLAT</a:t>
            </a:r>
          </a:p>
        </p:txBody>
      </p:sp>
      <p:sp>
        <p:nvSpPr>
          <p:cNvPr id="6" name="TextBox 6"/>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is a British chocolate manufacturer, selling chocolate and cocoa products, online, in store and in cafés, with over 1,000 employees nationally.</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Hotel Chocolat has a factory outlet in </a:t>
            </a:r>
            <a:r>
              <a:rPr kumimoji="0" lang="en-US" sz="2599" b="0" i="0" u="none" strike="noStrike" kern="1200" cap="none" spc="0" normalizeH="0" baseline="0" noProof="0">
                <a:ln>
                  <a:noFill/>
                </a:ln>
                <a:solidFill>
                  <a:srgbClr val="FFFFFF"/>
                </a:solidFill>
                <a:effectLst/>
                <a:uLnTx/>
                <a:uFillTx/>
                <a:latin typeface="Poppins Bold"/>
                <a:ea typeface="+mn-ea"/>
                <a:cs typeface="+mn-cs"/>
              </a:rPr>
              <a:t>Huntingdonshire</a:t>
            </a:r>
            <a:r>
              <a:rPr kumimoji="0" lang="en-US" sz="2599" b="0" i="0" u="none" strike="noStrike" kern="1200" cap="none" spc="0" normalizeH="0" baseline="0" noProof="0">
                <a:ln>
                  <a:noFill/>
                </a:ln>
                <a:solidFill>
                  <a:srgbClr val="FFFFFF"/>
                </a:solidFill>
                <a:effectLst/>
                <a:uLnTx/>
                <a:uFillTx/>
                <a:latin typeface="Poppins"/>
                <a:ea typeface="+mn-ea"/>
                <a:cs typeface="+mn-cs"/>
              </a:rPr>
              <a:t>, so there are customer facing retail opportunities in the shop and café, but also opportunities in the factory, including in packing, manufacturing and digital.</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retail roles requiring GCSEs, with some more technical roles requiring specific qualifications including A Levels or T Levels, or specific on the job training.</a:t>
            </a:r>
          </a:p>
        </p:txBody>
      </p:sp>
      <p:sp>
        <p:nvSpPr>
          <p:cNvPr id="7" name="TextBox 7"/>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45277" y="-641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4" name="Group 4"/>
          <p:cNvGrpSpPr/>
          <p:nvPr/>
        </p:nvGrpSpPr>
        <p:grpSpPr>
          <a:xfrm>
            <a:off x="14666564" y="-641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03989E"/>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03989E"/>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Patience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Creativity</a:t>
              </a:r>
            </a:p>
            <a:p>
              <a:pPr algn="ctr">
                <a:lnSpc>
                  <a:spcPts val="3039"/>
                </a:lnSpc>
              </a:pPr>
              <a:r>
                <a:rPr lang="en-US" sz="1899" dirty="0">
                  <a:solidFill>
                    <a:srgbClr val="FFFFFF"/>
                  </a:solidFill>
                  <a:latin typeface="Poppins"/>
                </a:rPr>
                <a:t>Communication skills</a:t>
              </a:r>
            </a:p>
            <a:p>
              <a:pPr algn="ctr">
                <a:lnSpc>
                  <a:spcPts val="3039"/>
                </a:lnSpc>
              </a:pPr>
              <a:r>
                <a:rPr lang="en-US" sz="1899" dirty="0">
                  <a:solidFill>
                    <a:srgbClr val="FFFFFF"/>
                  </a:solidFill>
                  <a:latin typeface="Poppins"/>
                </a:rPr>
                <a:t>Enthusiasm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487431"/>
            <a:ext cx="5441381" cy="2932240"/>
            <a:chOff x="0" y="0"/>
            <a:chExt cx="6586034" cy="3549068"/>
          </a:xfrm>
        </p:grpSpPr>
        <p:sp>
          <p:nvSpPr>
            <p:cNvPr id="13" name="Freeform 13"/>
            <p:cNvSpPr/>
            <p:nvPr/>
          </p:nvSpPr>
          <p:spPr>
            <a:xfrm>
              <a:off x="0" y="0"/>
              <a:ext cx="6586034" cy="3549068"/>
            </a:xfrm>
            <a:custGeom>
              <a:avLst/>
              <a:gdLst/>
              <a:ahLst/>
              <a:cxnLst/>
              <a:rect l="l" t="t" r="r" b="b"/>
              <a:pathLst>
                <a:path w="6586034" h="3549068">
                  <a:moveTo>
                    <a:pt x="6586034" y="279400"/>
                  </a:moveTo>
                  <a:lnTo>
                    <a:pt x="6586034" y="0"/>
                  </a:lnTo>
                  <a:lnTo>
                    <a:pt x="0" y="0"/>
                  </a:lnTo>
                  <a:lnTo>
                    <a:pt x="0" y="3549068"/>
                  </a:lnTo>
                  <a:lnTo>
                    <a:pt x="6586034" y="3549068"/>
                  </a:lnTo>
                  <a:lnTo>
                    <a:pt x="6586034" y="279400"/>
                  </a:lnTo>
                  <a:close/>
                  <a:moveTo>
                    <a:pt x="6507293" y="279400"/>
                  </a:moveTo>
                  <a:lnTo>
                    <a:pt x="6507293" y="3470328"/>
                  </a:lnTo>
                  <a:lnTo>
                    <a:pt x="78740" y="3470328"/>
                  </a:lnTo>
                  <a:lnTo>
                    <a:pt x="78740" y="78740"/>
                  </a:lnTo>
                  <a:lnTo>
                    <a:pt x="6507293" y="78740"/>
                  </a:lnTo>
                  <a:lnTo>
                    <a:pt x="6507293" y="279400"/>
                  </a:lnTo>
                  <a:close/>
                </a:path>
              </a:pathLst>
            </a:custGeom>
            <a:solidFill>
              <a:srgbClr val="03989E"/>
            </a:solidFill>
          </p:spPr>
        </p:sp>
      </p:grpSp>
      <p:grpSp>
        <p:nvGrpSpPr>
          <p:cNvPr id="14" name="Group 14"/>
          <p:cNvGrpSpPr/>
          <p:nvPr/>
        </p:nvGrpSpPr>
        <p:grpSpPr>
          <a:xfrm>
            <a:off x="6553687" y="4506481"/>
            <a:ext cx="5767182" cy="2913190"/>
            <a:chOff x="0" y="0"/>
            <a:chExt cx="6980370" cy="3526011"/>
          </a:xfrm>
        </p:grpSpPr>
        <p:sp>
          <p:nvSpPr>
            <p:cNvPr id="15" name="Freeform 15"/>
            <p:cNvSpPr/>
            <p:nvPr/>
          </p:nvSpPr>
          <p:spPr>
            <a:xfrm>
              <a:off x="0" y="0"/>
              <a:ext cx="6980370" cy="3526010"/>
            </a:xfrm>
            <a:custGeom>
              <a:avLst/>
              <a:gdLst/>
              <a:ahLst/>
              <a:cxnLst/>
              <a:rect l="l" t="t" r="r" b="b"/>
              <a:pathLst>
                <a:path w="6980370" h="3526010">
                  <a:moveTo>
                    <a:pt x="6980370" y="279400"/>
                  </a:moveTo>
                  <a:lnTo>
                    <a:pt x="6980370" y="0"/>
                  </a:lnTo>
                  <a:lnTo>
                    <a:pt x="0" y="0"/>
                  </a:lnTo>
                  <a:lnTo>
                    <a:pt x="0" y="3526010"/>
                  </a:lnTo>
                  <a:lnTo>
                    <a:pt x="6980370" y="3526010"/>
                  </a:lnTo>
                  <a:lnTo>
                    <a:pt x="6980370" y="279400"/>
                  </a:lnTo>
                  <a:close/>
                  <a:moveTo>
                    <a:pt x="6901630" y="279400"/>
                  </a:moveTo>
                  <a:lnTo>
                    <a:pt x="6901630" y="3447271"/>
                  </a:lnTo>
                  <a:lnTo>
                    <a:pt x="78740" y="3447271"/>
                  </a:lnTo>
                  <a:lnTo>
                    <a:pt x="78740" y="78740"/>
                  </a:lnTo>
                  <a:lnTo>
                    <a:pt x="6901630" y="78740"/>
                  </a:lnTo>
                  <a:lnTo>
                    <a:pt x="6901630" y="279400"/>
                  </a:lnTo>
                  <a:close/>
                </a:path>
              </a:pathLst>
            </a:custGeom>
            <a:solidFill>
              <a:srgbClr val="03989E"/>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03989E"/>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381710"/>
            <a:ext cx="1447831" cy="1593196"/>
          </a:xfrm>
          <a:prstGeom prst="rect">
            <a:avLst/>
          </a:prstGeom>
        </p:spPr>
      </p:pic>
      <p:pic>
        <p:nvPicPr>
          <p:cNvPr id="22" name="Picture 22"/>
          <p:cNvPicPr>
            <a:picLocks noChangeAspect="1"/>
          </p:cNvPicPr>
          <p:nvPr/>
        </p:nvPicPr>
        <p:blipFill>
          <a:blip r:embed="rId5"/>
          <a:srcRect/>
          <a:stretch>
            <a:fillRect/>
          </a:stretch>
        </p:blipFill>
        <p:spPr>
          <a:xfrm>
            <a:off x="15217624" y="7419670"/>
            <a:ext cx="1400985" cy="1591119"/>
          </a:xfrm>
          <a:prstGeom prst="rect">
            <a:avLst/>
          </a:prstGeom>
        </p:spPr>
      </p:pic>
      <p:pic>
        <p:nvPicPr>
          <p:cNvPr id="23" name="Picture 23"/>
          <p:cNvPicPr>
            <a:picLocks noChangeAspect="1"/>
          </p:cNvPicPr>
          <p:nvPr/>
        </p:nvPicPr>
        <p:blipFill>
          <a:blip r:embed="rId6"/>
          <a:srcRect/>
          <a:stretch>
            <a:fillRect/>
          </a:stretch>
        </p:blipFill>
        <p:spPr>
          <a:xfrm>
            <a:off x="6587934" y="213652"/>
            <a:ext cx="1022723" cy="102272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EDUCATION</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86895"/>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Teaching and the transfer of knowledge to children and young adults</a:t>
            </a:r>
          </a:p>
        </p:txBody>
      </p:sp>
      <p:sp>
        <p:nvSpPr>
          <p:cNvPr id="30" name="TextBox 30"/>
          <p:cNvSpPr txBox="1"/>
          <p:nvPr/>
        </p:nvSpPr>
        <p:spPr>
          <a:xfrm>
            <a:off x="868689" y="4662170"/>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75312" y="5133975"/>
            <a:ext cx="4406850" cy="2005375"/>
          </a:xfrm>
          <a:prstGeom prst="rect">
            <a:avLst/>
          </a:prstGeom>
        </p:spPr>
        <p:txBody>
          <a:bodyPr lIns="0" tIns="0" rIns="0" bIns="0" rtlCol="0" anchor="t">
            <a:spAutoFit/>
          </a:bodyPr>
          <a:lstStyle/>
          <a:p>
            <a:pPr marL="436400" lvl="1" indent="-218200">
              <a:lnSpc>
                <a:spcPts val="3234"/>
              </a:lnSpc>
              <a:buFont typeface="Arial"/>
              <a:buChar char="•"/>
            </a:pPr>
            <a:r>
              <a:rPr lang="en-US" sz="2021">
                <a:solidFill>
                  <a:srgbClr val="000000"/>
                </a:solidFill>
                <a:latin typeface="Poppins"/>
              </a:rPr>
              <a:t>Trainee Teacher</a:t>
            </a:r>
          </a:p>
          <a:p>
            <a:pPr marL="436400" lvl="1" indent="-218200">
              <a:lnSpc>
                <a:spcPts val="3234"/>
              </a:lnSpc>
              <a:buFont typeface="Arial"/>
              <a:buChar char="•"/>
            </a:pPr>
            <a:r>
              <a:rPr lang="en-US" sz="2021">
                <a:solidFill>
                  <a:srgbClr val="000000"/>
                </a:solidFill>
                <a:latin typeface="Poppins"/>
              </a:rPr>
              <a:t>Teaching Assistant</a:t>
            </a:r>
          </a:p>
          <a:p>
            <a:pPr marL="436400" lvl="1" indent="-218200">
              <a:lnSpc>
                <a:spcPts val="3234"/>
              </a:lnSpc>
              <a:buFont typeface="Arial"/>
              <a:buChar char="•"/>
            </a:pPr>
            <a:r>
              <a:rPr lang="en-US" sz="2021">
                <a:solidFill>
                  <a:srgbClr val="000000"/>
                </a:solidFill>
                <a:latin typeface="Poppins"/>
              </a:rPr>
              <a:t>Classroom Support Worker</a:t>
            </a:r>
          </a:p>
          <a:p>
            <a:pPr marL="436400" lvl="1" indent="-218200">
              <a:lnSpc>
                <a:spcPts val="3234"/>
              </a:lnSpc>
              <a:buFont typeface="Arial"/>
              <a:buChar char="•"/>
            </a:pPr>
            <a:r>
              <a:rPr lang="en-US" sz="2021">
                <a:solidFill>
                  <a:srgbClr val="000000"/>
                </a:solidFill>
                <a:latin typeface="Poppins"/>
              </a:rPr>
              <a:t>Playground Supervisor</a:t>
            </a:r>
          </a:p>
          <a:p>
            <a:pPr marL="436400" lvl="1" indent="-218200">
              <a:lnSpc>
                <a:spcPts val="3234"/>
              </a:lnSpc>
              <a:buFont typeface="Arial"/>
              <a:buChar char="•"/>
            </a:pPr>
            <a:r>
              <a:rPr lang="en-US" sz="2021">
                <a:solidFill>
                  <a:srgbClr val="000000"/>
                </a:solidFill>
                <a:latin typeface="Poppins"/>
              </a:rPr>
              <a:t>School Receptionist</a:t>
            </a:r>
          </a:p>
        </p:txBody>
      </p:sp>
      <p:sp>
        <p:nvSpPr>
          <p:cNvPr id="32" name="TextBox 32"/>
          <p:cNvSpPr txBox="1"/>
          <p:nvPr/>
        </p:nvSpPr>
        <p:spPr>
          <a:xfrm>
            <a:off x="7354800" y="4675482"/>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90738" y="5162550"/>
            <a:ext cx="5293079" cy="2058977"/>
          </a:xfrm>
          <a:prstGeom prst="rect">
            <a:avLst/>
          </a:prstGeom>
        </p:spPr>
        <p:txBody>
          <a:bodyPr lIns="0" tIns="0" rIns="0" bIns="0" rtlCol="0" anchor="t">
            <a:spAutoFit/>
          </a:bodyPr>
          <a:lstStyle/>
          <a:p>
            <a:pPr marL="317148" lvl="1" indent="-158574">
              <a:lnSpc>
                <a:spcPts val="2350"/>
              </a:lnSpc>
              <a:buFont typeface="Arial"/>
              <a:buChar char="•"/>
            </a:pPr>
            <a:r>
              <a:rPr lang="en-US" sz="1468">
                <a:solidFill>
                  <a:srgbClr val="000000"/>
                </a:solidFill>
                <a:latin typeface="Poppins"/>
              </a:rPr>
              <a:t>To become a Teacher a degree level qualification is required, as well as a teacher training PGCE, whereas Support Workers may require Education and Childcare qualifications such as T Levels.</a:t>
            </a:r>
          </a:p>
          <a:p>
            <a:pPr marL="317148" lvl="1" indent="-158574">
              <a:lnSpc>
                <a:spcPts val="2350"/>
              </a:lnSpc>
              <a:spcBef>
                <a:spcPct val="0"/>
              </a:spcBef>
              <a:buFont typeface="Arial"/>
              <a:buChar char="•"/>
            </a:pPr>
            <a:r>
              <a:rPr lang="en-US" sz="1468">
                <a:solidFill>
                  <a:srgbClr val="000000"/>
                </a:solidFill>
                <a:latin typeface="Poppins"/>
              </a:rPr>
              <a:t>To become a Teaching Assistant, GCSEs English and Maths are needed, and a qualification in childcare or nursery work can be an advantage.</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52,500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dirty="0">
                <a:solidFill>
                  <a:srgbClr val="FFFFFF"/>
                </a:solidFill>
                <a:latin typeface="Poppins Bold"/>
              </a:rPr>
              <a:t>£26,300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the subjects you want to teach</a:t>
            </a:r>
          </a:p>
          <a:p>
            <a:pPr algn="ctr">
              <a:lnSpc>
                <a:spcPts val="2239"/>
              </a:lnSpc>
            </a:pPr>
            <a:r>
              <a:rPr lang="en-US" sz="1599">
                <a:solidFill>
                  <a:srgbClr val="000000"/>
                </a:solidFill>
                <a:latin typeface="Poppins"/>
              </a:rPr>
              <a:t>Or T Levels in Education and Childcare</a:t>
            </a:r>
          </a:p>
        </p:txBody>
      </p:sp>
      <p:sp>
        <p:nvSpPr>
          <p:cNvPr id="37" name="TextBox 37"/>
          <p:cNvSpPr txBox="1"/>
          <p:nvPr/>
        </p:nvSpPr>
        <p:spPr>
          <a:xfrm>
            <a:off x="6553687" y="8816657"/>
            <a:ext cx="341609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the subject you want to teach Or Education or childcare qualification</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PGCE, or work experience as a Teaching Assistant</a:t>
            </a:r>
          </a:p>
        </p:txBody>
      </p:sp>
      <p:sp>
        <p:nvSpPr>
          <p:cNvPr id="39" name="TextBox 39"/>
          <p:cNvSpPr txBox="1"/>
          <p:nvPr/>
        </p:nvSpPr>
        <p:spPr>
          <a:xfrm>
            <a:off x="89928" y="9879331"/>
            <a:ext cx="2570769" cy="40766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 Get Into Teaching</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78788" y="2876410"/>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03989E"/>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26722" y="2938666"/>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Education is a crucial sector locally and nationally, with opportunities in Cambridgeshire &amp; Peterborough's schools, colleges and world leading universities.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989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98400" y="1179488"/>
            <a:ext cx="2897715" cy="2897715"/>
          </a:xfrm>
          <a:prstGeom prst="rect">
            <a:avLst/>
          </a:prstGeom>
        </p:spPr>
      </p:pic>
      <p:pic>
        <p:nvPicPr>
          <p:cNvPr id="3" name="Picture 3"/>
          <p:cNvPicPr>
            <a:picLocks noChangeAspect="1"/>
          </p:cNvPicPr>
          <p:nvPr/>
        </p:nvPicPr>
        <p:blipFill>
          <a:blip r:embed="rId3"/>
          <a:srcRect/>
          <a:stretch>
            <a:fillRect/>
          </a:stretch>
        </p:blipFill>
        <p:spPr>
          <a:xfrm>
            <a:off x="14604343" y="5329191"/>
            <a:ext cx="3085829" cy="3085829"/>
          </a:xfrm>
          <a:prstGeom prst="rect">
            <a:avLst/>
          </a:prstGeom>
        </p:spPr>
      </p:pic>
      <p:sp>
        <p:nvSpPr>
          <p:cNvPr id="4" name="TextBox 4"/>
          <p:cNvSpPr txBox="1"/>
          <p:nvPr/>
        </p:nvSpPr>
        <p:spPr>
          <a:xfrm>
            <a:off x="1028700" y="2697014"/>
            <a:ext cx="12512349"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UNIVERSITY OF CAMBRIDGE</a:t>
            </a:r>
          </a:p>
        </p:txBody>
      </p:sp>
      <p:sp>
        <p:nvSpPr>
          <p:cNvPr id="5" name="TextBox 5"/>
          <p:cNvSpPr txBox="1"/>
          <p:nvPr/>
        </p:nvSpPr>
        <p:spPr>
          <a:xfrm>
            <a:off x="1078875" y="4195057"/>
            <a:ext cx="13288821" cy="5744845"/>
          </a:xfrm>
          <a:prstGeom prst="rect">
            <a:avLst/>
          </a:prstGeom>
        </p:spPr>
        <p:txBody>
          <a:bodyPr lIns="0" tIns="0" rIns="0" bIns="0" rtlCol="0" anchor="t">
            <a:spAutoFit/>
          </a:bodyPr>
          <a:lstStyle/>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University of </a:t>
            </a:r>
            <a:r>
              <a:rPr kumimoji="0" lang="en-US" sz="2599" b="0" i="0" u="none" strike="noStrike" kern="1200" cap="none" spc="0" normalizeH="0" baseline="0" noProof="0">
                <a:ln>
                  <a:noFill/>
                </a:ln>
                <a:solidFill>
                  <a:srgbClr val="FFFFFF"/>
                </a:solidFill>
                <a:effectLst/>
                <a:uLnTx/>
                <a:uFillTx/>
                <a:latin typeface="Poppins Bold"/>
                <a:ea typeface="+mn-ea"/>
                <a:cs typeface="+mn-cs"/>
              </a:rPr>
              <a:t>Cambridge </a:t>
            </a:r>
            <a:r>
              <a:rPr kumimoji="0" lang="en-US" sz="2599" b="0" i="0" u="none" strike="noStrike" kern="1200" cap="none" spc="0" normalizeH="0" baseline="0" noProof="0">
                <a:ln>
                  <a:noFill/>
                </a:ln>
                <a:solidFill>
                  <a:srgbClr val="FFFFFF"/>
                </a:solidFill>
                <a:effectLst/>
                <a:uLnTx/>
                <a:uFillTx/>
                <a:latin typeface="Poppins"/>
                <a:ea typeface="+mn-ea"/>
                <a:cs typeface="+mn-cs"/>
              </a:rPr>
              <a:t>is one of the most prestigious universities in the UK, with over 20,000 students.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However it is also a major local employer, with over 12,000 staff members working across an array of services. The university has career opportunities available in academia, but also within Digital and IT, student services and support, project management and administrative functions.</a:t>
            </a:r>
          </a:p>
          <a:p>
            <a:pPr marL="0" marR="0" lvl="0" indent="0" algn="l" defTabSz="914400" rtl="0" eaLnBrk="1" fontAlgn="auto" latinLnBrk="0" hangingPunct="1">
              <a:lnSpc>
                <a:spcPts val="4159"/>
              </a:lnSpc>
              <a:spcBef>
                <a:spcPts val="0"/>
              </a:spcBef>
              <a:spcAft>
                <a:spcPts val="0"/>
              </a:spcAft>
              <a:buClrTx/>
              <a:buSzTx/>
              <a:buFontTx/>
              <a:buNone/>
              <a:tabLst/>
              <a:defRPr/>
            </a:pPr>
            <a:endParaRPr kumimoji="0" lang="en-US" sz="2599" b="0" i="0" u="none" strike="noStrike" kern="1200" cap="none" spc="0" normalizeH="0" baseline="0" noProof="0">
              <a:ln>
                <a:noFill/>
              </a:ln>
              <a:solidFill>
                <a:srgbClr val="FFFFFF"/>
              </a:solidFill>
              <a:effectLst/>
              <a:uLnTx/>
              <a:uFillTx/>
              <a:latin typeface="Poppins"/>
              <a:ea typeface="+mn-ea"/>
              <a:cs typeface="+mn-cs"/>
            </a:endParaRPr>
          </a:p>
          <a:p>
            <a:pPr marL="561339" marR="0" lvl="1" indent="-280669" algn="l" defTabSz="914400" rtl="0" eaLnBrk="1" fontAlgn="auto" latinLnBrk="0" hangingPunct="1">
              <a:lnSpc>
                <a:spcPts val="4159"/>
              </a:lnSpc>
              <a:spcBef>
                <a:spcPts val="0"/>
              </a:spcBef>
              <a:spcAft>
                <a:spcPts val="0"/>
              </a:spcAft>
              <a:buClrTx/>
              <a:buSzTx/>
              <a:buFont typeface="Arial"/>
              <a:buChar char="•"/>
              <a:tabLst/>
              <a:defRPr/>
            </a:pPr>
            <a:r>
              <a:rPr kumimoji="0" lang="en-US" sz="2599"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with academic roles requiring a degree, but administrative and support roles requiring GCSEs and either A Levels or an equivalent qualification.</a:t>
            </a:r>
          </a:p>
        </p:txBody>
      </p:sp>
      <p:sp>
        <p:nvSpPr>
          <p:cNvPr id="6" name="TextBox 6"/>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37373"/>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7D7D"/>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7D7D"/>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Scientific knowledge</a:t>
              </a:r>
            </a:p>
            <a:p>
              <a:pPr algn="ctr">
                <a:lnSpc>
                  <a:spcPts val="3039"/>
                </a:lnSpc>
              </a:pPr>
              <a:r>
                <a:rPr lang="en-US" sz="1899" dirty="0">
                  <a:solidFill>
                    <a:srgbClr val="FFFFFF"/>
                  </a:solidFill>
                  <a:latin typeface="Poppins"/>
                </a:rPr>
                <a:t>Empathy</a:t>
              </a:r>
            </a:p>
            <a:p>
              <a:pPr algn="ctr">
                <a:lnSpc>
                  <a:spcPts val="3039"/>
                </a:lnSpc>
              </a:pPr>
              <a:r>
                <a:rPr lang="en-US" sz="1899" dirty="0">
                  <a:solidFill>
                    <a:srgbClr val="FFFFFF"/>
                  </a:solidFill>
                  <a:latin typeface="Poppins"/>
                </a:rPr>
                <a:t>Working under pressure</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39367"/>
            <a:ext cx="5441381" cy="3053938"/>
            <a:chOff x="0" y="0"/>
            <a:chExt cx="6586034" cy="3696367"/>
          </a:xfrm>
        </p:grpSpPr>
        <p:sp>
          <p:nvSpPr>
            <p:cNvPr id="13" name="Freeform 13"/>
            <p:cNvSpPr/>
            <p:nvPr/>
          </p:nvSpPr>
          <p:spPr>
            <a:xfrm>
              <a:off x="0" y="0"/>
              <a:ext cx="6586034" cy="3696367"/>
            </a:xfrm>
            <a:custGeom>
              <a:avLst/>
              <a:gdLst/>
              <a:ahLst/>
              <a:cxnLst/>
              <a:rect l="l" t="t" r="r" b="b"/>
              <a:pathLst>
                <a:path w="6586034" h="3696367">
                  <a:moveTo>
                    <a:pt x="6586034" y="279400"/>
                  </a:moveTo>
                  <a:lnTo>
                    <a:pt x="6586034" y="0"/>
                  </a:lnTo>
                  <a:lnTo>
                    <a:pt x="0" y="0"/>
                  </a:lnTo>
                  <a:lnTo>
                    <a:pt x="0" y="3696367"/>
                  </a:lnTo>
                  <a:lnTo>
                    <a:pt x="6586034" y="3696367"/>
                  </a:lnTo>
                  <a:lnTo>
                    <a:pt x="6586034" y="279400"/>
                  </a:lnTo>
                  <a:close/>
                  <a:moveTo>
                    <a:pt x="6507293" y="279400"/>
                  </a:moveTo>
                  <a:lnTo>
                    <a:pt x="6507293" y="3617626"/>
                  </a:lnTo>
                  <a:lnTo>
                    <a:pt x="78740" y="3617626"/>
                  </a:lnTo>
                  <a:lnTo>
                    <a:pt x="78740" y="78740"/>
                  </a:lnTo>
                  <a:lnTo>
                    <a:pt x="6507293" y="78740"/>
                  </a:lnTo>
                  <a:lnTo>
                    <a:pt x="6507293" y="279400"/>
                  </a:lnTo>
                  <a:close/>
                </a:path>
              </a:pathLst>
            </a:custGeom>
            <a:solidFill>
              <a:srgbClr val="7D7D7D"/>
            </a:solidFill>
          </p:spPr>
        </p:sp>
      </p:grpSp>
      <p:grpSp>
        <p:nvGrpSpPr>
          <p:cNvPr id="14" name="Group 14"/>
          <p:cNvGrpSpPr/>
          <p:nvPr/>
        </p:nvGrpSpPr>
        <p:grpSpPr>
          <a:xfrm>
            <a:off x="6521820" y="4439367"/>
            <a:ext cx="5767182" cy="3053938"/>
            <a:chOff x="0" y="0"/>
            <a:chExt cx="6980370" cy="3696367"/>
          </a:xfrm>
        </p:grpSpPr>
        <p:sp>
          <p:nvSpPr>
            <p:cNvPr id="15" name="Freeform 15"/>
            <p:cNvSpPr/>
            <p:nvPr/>
          </p:nvSpPr>
          <p:spPr>
            <a:xfrm>
              <a:off x="0" y="0"/>
              <a:ext cx="6980370" cy="3696367"/>
            </a:xfrm>
            <a:custGeom>
              <a:avLst/>
              <a:gdLst/>
              <a:ahLst/>
              <a:cxnLst/>
              <a:rect l="l" t="t" r="r" b="b"/>
              <a:pathLst>
                <a:path w="6980370" h="3696367">
                  <a:moveTo>
                    <a:pt x="6980370" y="279400"/>
                  </a:moveTo>
                  <a:lnTo>
                    <a:pt x="6980370" y="0"/>
                  </a:lnTo>
                  <a:lnTo>
                    <a:pt x="0" y="0"/>
                  </a:lnTo>
                  <a:lnTo>
                    <a:pt x="0" y="3696367"/>
                  </a:lnTo>
                  <a:lnTo>
                    <a:pt x="6980370" y="3696367"/>
                  </a:lnTo>
                  <a:lnTo>
                    <a:pt x="6980370" y="279400"/>
                  </a:lnTo>
                  <a:close/>
                  <a:moveTo>
                    <a:pt x="6901630" y="279400"/>
                  </a:moveTo>
                  <a:lnTo>
                    <a:pt x="6901630" y="3617626"/>
                  </a:lnTo>
                  <a:lnTo>
                    <a:pt x="78740" y="3617626"/>
                  </a:lnTo>
                  <a:lnTo>
                    <a:pt x="78740" y="78740"/>
                  </a:lnTo>
                  <a:lnTo>
                    <a:pt x="6901630" y="78740"/>
                  </a:lnTo>
                  <a:lnTo>
                    <a:pt x="6901630" y="279400"/>
                  </a:lnTo>
                  <a:close/>
                </a:path>
              </a:pathLst>
            </a:custGeom>
            <a:solidFill>
              <a:srgbClr val="7D7D7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7D7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1065"/>
            <a:ext cx="1455999" cy="1595774"/>
          </a:xfrm>
          <a:prstGeom prst="rect">
            <a:avLst/>
          </a:prstGeom>
        </p:spPr>
      </p:pic>
      <p:pic>
        <p:nvPicPr>
          <p:cNvPr id="22" name="Picture 22"/>
          <p:cNvPicPr>
            <a:picLocks noChangeAspect="1"/>
          </p:cNvPicPr>
          <p:nvPr/>
        </p:nvPicPr>
        <p:blipFill>
          <a:blip r:embed="rId5"/>
          <a:srcRect/>
          <a:stretch>
            <a:fillRect/>
          </a:stretch>
        </p:blipFill>
        <p:spPr>
          <a:xfrm>
            <a:off x="15283731" y="7421065"/>
            <a:ext cx="1451595" cy="1648598"/>
          </a:xfrm>
          <a:prstGeom prst="rect">
            <a:avLst/>
          </a:prstGeom>
        </p:spPr>
      </p:pic>
      <p:pic>
        <p:nvPicPr>
          <p:cNvPr id="23" name="Picture 23"/>
          <p:cNvPicPr>
            <a:picLocks noChangeAspect="1"/>
          </p:cNvPicPr>
          <p:nvPr/>
        </p:nvPicPr>
        <p:blipFill>
          <a:blip r:embed="rId6"/>
          <a:srcRect/>
          <a:stretch>
            <a:fillRect/>
          </a:stretch>
        </p:blipFill>
        <p:spPr>
          <a:xfrm>
            <a:off x="5980483" y="247632"/>
            <a:ext cx="1146408" cy="1008111"/>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HEALTH</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provision of health care and medical care to individuals and the community</a:t>
            </a:r>
          </a:p>
        </p:txBody>
      </p:sp>
      <p:sp>
        <p:nvSpPr>
          <p:cNvPr id="30" name="TextBox 30"/>
          <p:cNvSpPr txBox="1"/>
          <p:nvPr/>
        </p:nvSpPr>
        <p:spPr>
          <a:xfrm>
            <a:off x="868689" y="455741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057794"/>
            <a:ext cx="4428135" cy="2261869"/>
          </a:xfrm>
          <a:prstGeom prst="rect">
            <a:avLst/>
          </a:prstGeom>
        </p:spPr>
        <p:txBody>
          <a:bodyPr lIns="0" tIns="0" rIns="0" bIns="0" rtlCol="0" anchor="t">
            <a:spAutoFit/>
          </a:bodyPr>
          <a:lstStyle/>
          <a:p>
            <a:pPr marL="345443" lvl="1" indent="-172721">
              <a:lnSpc>
                <a:spcPts val="2560"/>
              </a:lnSpc>
              <a:buFont typeface="Arial"/>
              <a:buChar char="•"/>
            </a:pPr>
            <a:r>
              <a:rPr lang="en-US" sz="1600">
                <a:solidFill>
                  <a:srgbClr val="000000"/>
                </a:solidFill>
                <a:latin typeface="Poppins"/>
              </a:rPr>
              <a:t>Nurse </a:t>
            </a:r>
          </a:p>
          <a:p>
            <a:pPr marL="345443" lvl="1" indent="-172721">
              <a:lnSpc>
                <a:spcPts val="2560"/>
              </a:lnSpc>
              <a:buFont typeface="Arial"/>
              <a:buChar char="•"/>
            </a:pPr>
            <a:r>
              <a:rPr lang="en-US" sz="1600">
                <a:solidFill>
                  <a:srgbClr val="000000"/>
                </a:solidFill>
                <a:latin typeface="Poppins"/>
              </a:rPr>
              <a:t>Junior Doctor</a:t>
            </a:r>
          </a:p>
          <a:p>
            <a:pPr marL="345443" lvl="1" indent="-172721">
              <a:lnSpc>
                <a:spcPts val="2560"/>
              </a:lnSpc>
              <a:buFont typeface="Arial"/>
              <a:buChar char="•"/>
            </a:pPr>
            <a:r>
              <a:rPr lang="en-US" sz="1600">
                <a:solidFill>
                  <a:srgbClr val="000000"/>
                </a:solidFill>
                <a:latin typeface="Poppins"/>
              </a:rPr>
              <a:t>Trainee Vet</a:t>
            </a:r>
          </a:p>
          <a:p>
            <a:pPr marL="345443" lvl="1" indent="-172721">
              <a:lnSpc>
                <a:spcPts val="2560"/>
              </a:lnSpc>
              <a:buFont typeface="Arial"/>
              <a:buChar char="•"/>
            </a:pPr>
            <a:r>
              <a:rPr lang="en-US" sz="1600">
                <a:solidFill>
                  <a:srgbClr val="000000"/>
                </a:solidFill>
                <a:latin typeface="Poppins"/>
              </a:rPr>
              <a:t>Care Worker</a:t>
            </a:r>
          </a:p>
          <a:p>
            <a:pPr marL="345443" lvl="1" indent="-172721">
              <a:lnSpc>
                <a:spcPts val="2560"/>
              </a:lnSpc>
              <a:buFont typeface="Arial"/>
              <a:buChar char="•"/>
            </a:pPr>
            <a:r>
              <a:rPr lang="en-US" sz="1600">
                <a:solidFill>
                  <a:srgbClr val="000000"/>
                </a:solidFill>
                <a:latin typeface="Poppins"/>
              </a:rPr>
              <a:t>Care Giver</a:t>
            </a:r>
          </a:p>
          <a:p>
            <a:pPr marL="345443" lvl="1" indent="-172721">
              <a:lnSpc>
                <a:spcPts val="2560"/>
              </a:lnSpc>
              <a:buFont typeface="Arial"/>
              <a:buChar char="•"/>
            </a:pPr>
            <a:r>
              <a:rPr lang="en-US" sz="1600">
                <a:solidFill>
                  <a:srgbClr val="000000"/>
                </a:solidFill>
                <a:latin typeface="Poppins"/>
              </a:rPr>
              <a:t>Medical Assistant</a:t>
            </a:r>
          </a:p>
          <a:p>
            <a:pPr marL="345443" lvl="1" indent="-172721">
              <a:lnSpc>
                <a:spcPts val="2560"/>
              </a:lnSpc>
              <a:buFont typeface="Arial"/>
              <a:buChar char="•"/>
            </a:pPr>
            <a:r>
              <a:rPr lang="en-US" sz="1600">
                <a:solidFill>
                  <a:srgbClr val="000000"/>
                </a:solidFill>
                <a:latin typeface="Poppins"/>
              </a:rPr>
              <a:t>Ambulance Care Assistant</a:t>
            </a:r>
          </a:p>
        </p:txBody>
      </p:sp>
      <p:sp>
        <p:nvSpPr>
          <p:cNvPr id="32" name="TextBox 32"/>
          <p:cNvSpPr txBox="1"/>
          <p:nvPr/>
        </p:nvSpPr>
        <p:spPr>
          <a:xfrm>
            <a:off x="7335269" y="4531905"/>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51105" y="5042798"/>
            <a:ext cx="5229511" cy="2325084"/>
          </a:xfrm>
          <a:prstGeom prst="rect">
            <a:avLst/>
          </a:prstGeom>
        </p:spPr>
        <p:txBody>
          <a:bodyPr lIns="0" tIns="0" rIns="0" bIns="0" rtlCol="0" anchor="t">
            <a:spAutoFit/>
          </a:bodyPr>
          <a:lstStyle/>
          <a:p>
            <a:pPr marL="360150" lvl="1" indent="-180075">
              <a:lnSpc>
                <a:spcPts val="2669"/>
              </a:lnSpc>
              <a:buFont typeface="Arial"/>
              <a:buChar char="•"/>
            </a:pPr>
            <a:r>
              <a:rPr lang="en-US" sz="1668">
                <a:solidFill>
                  <a:srgbClr val="000000"/>
                </a:solidFill>
                <a:latin typeface="Poppins"/>
              </a:rPr>
              <a:t>To become a doctor, nurse or vet a medicine or nursing degree, including on the job training, is required.</a:t>
            </a:r>
          </a:p>
          <a:p>
            <a:pPr marL="360150" lvl="1" indent="-180075">
              <a:lnSpc>
                <a:spcPts val="2669"/>
              </a:lnSpc>
              <a:spcBef>
                <a:spcPct val="0"/>
              </a:spcBef>
              <a:buFont typeface="Arial"/>
              <a:buChar char="•"/>
            </a:pPr>
            <a:r>
              <a:rPr lang="en-US" sz="1668">
                <a:solidFill>
                  <a:srgbClr val="000000"/>
                </a:solidFill>
                <a:latin typeface="Poppins"/>
              </a:rPr>
              <a:t>However vocational options such as T Levels are also available for careers including care workers, emergency care assistants or ambulance care assistants.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55,000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£22,800</a:t>
            </a:r>
          </a:p>
        </p:txBody>
      </p:sp>
      <p:sp>
        <p:nvSpPr>
          <p:cNvPr id="36" name="TextBox 36"/>
          <p:cNvSpPr txBox="1"/>
          <p:nvPr/>
        </p:nvSpPr>
        <p:spPr>
          <a:xfrm>
            <a:off x="3505927"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and the sciences</a:t>
            </a:r>
          </a:p>
          <a:p>
            <a:pPr algn="ctr">
              <a:lnSpc>
                <a:spcPts val="2239"/>
              </a:lnSpc>
            </a:pPr>
            <a:r>
              <a:rPr lang="en-US" sz="1599">
                <a:solidFill>
                  <a:srgbClr val="000000"/>
                </a:solidFill>
                <a:latin typeface="Poppins"/>
              </a:rPr>
              <a:t>Or T Level in Health or Healthcare Science</a:t>
            </a:r>
          </a:p>
        </p:txBody>
      </p:sp>
      <p:sp>
        <p:nvSpPr>
          <p:cNvPr id="37" name="TextBox 37"/>
          <p:cNvSpPr txBox="1"/>
          <p:nvPr/>
        </p:nvSpPr>
        <p:spPr>
          <a:xfrm>
            <a:off x="6628029" y="8816657"/>
            <a:ext cx="3154430"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Medicine, Veterinary Medicine or Nursing</a:t>
            </a:r>
          </a:p>
          <a:p>
            <a:pPr algn="ctr">
              <a:lnSpc>
                <a:spcPts val="2239"/>
              </a:lnSpc>
            </a:pPr>
            <a:r>
              <a:rPr lang="en-US" sz="1599">
                <a:solidFill>
                  <a:srgbClr val="000000"/>
                </a:solidFill>
                <a:latin typeface="Poppins"/>
              </a:rPr>
              <a:t>Or HTQ in Health and Science and on the job training</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Professional training and work experience in chosen field</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62855"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37373"/>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85509"/>
            <a:ext cx="8892210" cy="1172845"/>
          </a:xfrm>
          <a:prstGeom prst="rect">
            <a:avLst/>
          </a:prstGeom>
        </p:spPr>
        <p:txBody>
          <a:bodyPr lIns="0" tIns="0" rIns="0" bIns="0" rtlCol="0" anchor="t">
            <a:spAutoFit/>
          </a:bodyPr>
          <a:lstStyle/>
          <a:p>
            <a:pPr algn="ctr">
              <a:lnSpc>
                <a:spcPts val="3080"/>
              </a:lnSpc>
              <a:spcBef>
                <a:spcPct val="0"/>
              </a:spcBef>
            </a:pPr>
            <a:r>
              <a:rPr lang="en-US" sz="2200">
                <a:solidFill>
                  <a:srgbClr val="FFFFFF"/>
                </a:solidFill>
                <a:latin typeface="Poppins Italics"/>
              </a:rPr>
              <a:t>Health care is vital for the health and wellbeing of people within Cambridgeshire &amp; Peterborough, with opportunities in hospitals and care settings across the region.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3737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559387" y="1019534"/>
            <a:ext cx="2714677" cy="2387192"/>
          </a:xfrm>
          <a:prstGeom prst="rect">
            <a:avLst/>
          </a:prstGeom>
        </p:spPr>
      </p:pic>
      <p:pic>
        <p:nvPicPr>
          <p:cNvPr id="3" name="Picture 3"/>
          <p:cNvPicPr>
            <a:picLocks noChangeAspect="1"/>
          </p:cNvPicPr>
          <p:nvPr/>
        </p:nvPicPr>
        <p:blipFill>
          <a:blip r:embed="rId3"/>
          <a:srcRect/>
          <a:stretch>
            <a:fillRect/>
          </a:stretch>
        </p:blipFill>
        <p:spPr>
          <a:xfrm>
            <a:off x="14206083" y="4847142"/>
            <a:ext cx="3421285" cy="3421285"/>
          </a:xfrm>
          <a:prstGeom prst="rect">
            <a:avLst/>
          </a:prstGeom>
        </p:spPr>
      </p:pic>
      <p:sp>
        <p:nvSpPr>
          <p:cNvPr id="4" name="TextBox 4"/>
          <p:cNvSpPr txBox="1"/>
          <p:nvPr/>
        </p:nvSpPr>
        <p:spPr>
          <a:xfrm>
            <a:off x="1028700" y="2791390"/>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NHS</a:t>
            </a:r>
          </a:p>
        </p:txBody>
      </p:sp>
      <p:sp>
        <p:nvSpPr>
          <p:cNvPr id="5" name="TextBox 5"/>
          <p:cNvSpPr txBox="1"/>
          <p:nvPr/>
        </p:nvSpPr>
        <p:spPr>
          <a:xfrm>
            <a:off x="760923" y="4274330"/>
            <a:ext cx="13020753" cy="5603875"/>
          </a:xfrm>
          <a:prstGeom prst="rect">
            <a:avLst/>
          </a:prstGeom>
        </p:spPr>
        <p:txBody>
          <a:bodyPr lIns="0" tIns="0" rIns="0" bIns="0" rtlCol="0" anchor="t">
            <a:spAutoFit/>
          </a:bodyPr>
          <a:lstStyle/>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National Health Service (NHS) is the national provider of health care across the UK, employing over 700,000 people across the country.</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Jobs within the NHS include doctors, nurses, midwives and other healthcare professionals, including community care, but there are also opportunities available within digital, project management, administration and support services. Major hospitals within the area include Addenbrookes, Papworth and Rosie on the </a:t>
            </a:r>
            <a:r>
              <a:rPr kumimoji="0" lang="en-US" sz="2000" b="0" i="0" u="none" strike="noStrike" kern="1200" cap="none" spc="0" normalizeH="0" baseline="0" noProof="0">
                <a:ln>
                  <a:noFill/>
                </a:ln>
                <a:solidFill>
                  <a:srgbClr val="FFFFFF"/>
                </a:solidFill>
                <a:effectLst/>
                <a:uLnTx/>
                <a:uFillTx/>
                <a:latin typeface="Poppins Bold"/>
                <a:ea typeface="+mn-ea"/>
                <a:cs typeface="+mn-cs"/>
              </a:rPr>
              <a:t>Cambridge Biomedical Campus</a:t>
            </a:r>
            <a:r>
              <a:rPr kumimoji="0" lang="en-US" sz="2000" b="0" i="0" u="none" strike="noStrike" kern="1200" cap="none" spc="0" normalizeH="0" baseline="0" noProof="0">
                <a:ln>
                  <a:noFill/>
                </a:ln>
                <a:solidFill>
                  <a:srgbClr val="FFFFFF"/>
                </a:solidFill>
                <a:effectLst/>
                <a:uLnTx/>
                <a:uFillTx/>
                <a:latin typeface="Poppins"/>
                <a:ea typeface="+mn-ea"/>
                <a:cs typeface="+mn-cs"/>
              </a:rPr>
              <a:t>, as well as </a:t>
            </a:r>
            <a:r>
              <a:rPr kumimoji="0" lang="en-US" sz="2000" b="0" i="0" u="none" strike="noStrike" kern="1200" cap="none" spc="0" normalizeH="0" baseline="0" noProof="0">
                <a:ln>
                  <a:noFill/>
                </a:ln>
                <a:solidFill>
                  <a:srgbClr val="FFFFFF"/>
                </a:solidFill>
                <a:effectLst/>
                <a:uLnTx/>
                <a:uFillTx/>
                <a:latin typeface="Poppins Bold"/>
                <a:ea typeface="+mn-ea"/>
                <a:cs typeface="+mn-cs"/>
              </a:rPr>
              <a:t>Peterborough City Hospital</a:t>
            </a:r>
            <a:r>
              <a:rPr kumimoji="0" lang="en-US" sz="2000" b="0" i="0" u="none" strike="noStrike" kern="1200" cap="none" spc="0" normalizeH="0" baseline="0" noProof="0">
                <a:ln>
                  <a:noFill/>
                </a:ln>
                <a:solidFill>
                  <a:srgbClr val="FFFFFF"/>
                </a:solidFill>
                <a:effectLst/>
                <a:uLnTx/>
                <a:uFillTx/>
                <a:latin typeface="Poppins"/>
                <a:ea typeface="+mn-ea"/>
                <a:cs typeface="+mn-cs"/>
              </a:rPr>
              <a:t>, specialising in Radiotherapy and Oncology, and </a:t>
            </a:r>
            <a:r>
              <a:rPr kumimoji="0" lang="en-US" sz="2000" b="0" i="0" u="none" strike="noStrike" kern="1200" cap="none" spc="0" normalizeH="0" baseline="0" noProof="0">
                <a:ln>
                  <a:noFill/>
                </a:ln>
                <a:solidFill>
                  <a:srgbClr val="FFFFFF"/>
                </a:solidFill>
                <a:effectLst/>
                <a:uLnTx/>
                <a:uFillTx/>
                <a:latin typeface="Poppins Bold"/>
                <a:ea typeface="+mn-ea"/>
                <a:cs typeface="+mn-cs"/>
              </a:rPr>
              <a:t>Hinchingbrooke Hospital</a:t>
            </a:r>
            <a:r>
              <a:rPr kumimoji="0" lang="en-US" sz="2000" b="0" i="0" u="none" strike="noStrike" kern="1200" cap="none" spc="0" normalizeH="0" baseline="0" noProof="0">
                <a:ln>
                  <a:noFill/>
                </a:ln>
                <a:solidFill>
                  <a:srgbClr val="FFFFFF"/>
                </a:solidFill>
                <a:effectLst/>
                <a:uLnTx/>
                <a:uFillTx/>
                <a:latin typeface="Poppins"/>
                <a:ea typeface="+mn-ea"/>
                <a:cs typeface="+mn-cs"/>
              </a:rPr>
              <a:t>, with specialties including vascular services and children's health services.</a:t>
            </a:r>
          </a:p>
          <a:p>
            <a:pPr marL="0" marR="0" lvl="0" indent="0" algn="l" defTabSz="914400" rtl="0" eaLnBrk="1" fontAlgn="auto" latinLnBrk="0" hangingPunct="1">
              <a:lnSpc>
                <a:spcPts val="32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Poppins"/>
              <a:ea typeface="+mn-ea"/>
              <a:cs typeface="+mn-cs"/>
            </a:endParaRPr>
          </a:p>
          <a:p>
            <a:pPr marL="431801" marR="0" lvl="1" indent="-215900" algn="l" defTabSz="914400" rtl="0" eaLnBrk="1" fontAlgn="auto" latinLnBrk="0" hangingPunct="1">
              <a:lnSpc>
                <a:spcPts val="3200"/>
              </a:lnSpc>
              <a:spcBef>
                <a:spcPts val="0"/>
              </a:spcBef>
              <a:spcAft>
                <a:spcPts val="0"/>
              </a:spcAft>
              <a:buClrTx/>
              <a:buSzTx/>
              <a:buFont typeface="Arial"/>
              <a:buChar char="•"/>
              <a:tabLst/>
              <a:defRPr/>
            </a:pPr>
            <a:r>
              <a:rPr kumimoji="0" lang="en-US" sz="2000" b="0" i="0" u="none" strike="noStrike" kern="1200" cap="none" spc="0" normalizeH="0" baseline="0" noProof="0">
                <a:ln>
                  <a:noFill/>
                </a:ln>
                <a:solidFill>
                  <a:srgbClr val="FFFFFF"/>
                </a:solidFill>
                <a:effectLst/>
                <a:uLnTx/>
                <a:uFillTx/>
                <a:latin typeface="Poppins"/>
                <a:ea typeface="+mn-ea"/>
                <a:cs typeface="+mn-cs"/>
              </a:rPr>
              <a:t>The required skills and qualifications will vary, with doctors and nurses requiring a degree in Medicine or Nursing, and care workers requiring specific qualifications. A degree may be helpful for digital or support roles, but there are roles for which GCSEs and A Levels are sufficient, and the NHS offers apprenticeships and training.</a:t>
            </a:r>
          </a:p>
        </p:txBody>
      </p:sp>
      <p:sp>
        <p:nvSpPr>
          <p:cNvPr id="6" name="TextBox 6"/>
          <p:cNvSpPr txBox="1"/>
          <p:nvPr/>
        </p:nvSpPr>
        <p:spPr>
          <a:xfrm>
            <a:off x="1028700" y="162223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D8B448"/>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D8B448"/>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Analytical skills</a:t>
              </a:r>
            </a:p>
            <a:p>
              <a:pPr algn="ctr">
                <a:lnSpc>
                  <a:spcPts val="3039"/>
                </a:lnSpc>
              </a:pPr>
              <a:r>
                <a:rPr lang="en-US" sz="1899" dirty="0">
                  <a:solidFill>
                    <a:srgbClr val="FFFFFF"/>
                  </a:solidFill>
                  <a:latin typeface="Poppins"/>
                </a:rPr>
                <a:t>Teamwork</a:t>
              </a:r>
            </a:p>
            <a:p>
              <a:pPr algn="ctr">
                <a:lnSpc>
                  <a:spcPts val="3039"/>
                </a:lnSpc>
              </a:pPr>
              <a:r>
                <a:rPr lang="en-US" sz="1899" dirty="0">
                  <a:solidFill>
                    <a:srgbClr val="FFFFFF"/>
                  </a:solidFill>
                  <a:latin typeface="Poppins"/>
                </a:rPr>
                <a:t>Problem solving</a:t>
              </a:r>
            </a:p>
            <a:p>
              <a:pPr algn="ctr">
                <a:lnSpc>
                  <a:spcPts val="3039"/>
                </a:lnSpc>
              </a:pPr>
              <a:r>
                <a:rPr lang="en-US" sz="1899" dirty="0">
                  <a:solidFill>
                    <a:srgbClr val="FFFFFF"/>
                  </a:solidFill>
                  <a:latin typeface="Poppins"/>
                </a:rPr>
                <a:t>Methodological thinking</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29842"/>
            <a:ext cx="5441381" cy="3029446"/>
            <a:chOff x="0" y="0"/>
            <a:chExt cx="6586034" cy="3666722"/>
          </a:xfrm>
        </p:grpSpPr>
        <p:sp>
          <p:nvSpPr>
            <p:cNvPr id="13" name="Freeform 13"/>
            <p:cNvSpPr/>
            <p:nvPr/>
          </p:nvSpPr>
          <p:spPr>
            <a:xfrm>
              <a:off x="0" y="0"/>
              <a:ext cx="6586034" cy="3666722"/>
            </a:xfrm>
            <a:custGeom>
              <a:avLst/>
              <a:gdLst/>
              <a:ahLst/>
              <a:cxnLst/>
              <a:rect l="l" t="t" r="r" b="b"/>
              <a:pathLst>
                <a:path w="6586034" h="3666722">
                  <a:moveTo>
                    <a:pt x="6586034" y="279400"/>
                  </a:moveTo>
                  <a:lnTo>
                    <a:pt x="6586034" y="0"/>
                  </a:lnTo>
                  <a:lnTo>
                    <a:pt x="0" y="0"/>
                  </a:lnTo>
                  <a:lnTo>
                    <a:pt x="0" y="3666722"/>
                  </a:lnTo>
                  <a:lnTo>
                    <a:pt x="6586034" y="3666722"/>
                  </a:lnTo>
                  <a:lnTo>
                    <a:pt x="6586034" y="279400"/>
                  </a:lnTo>
                  <a:close/>
                  <a:moveTo>
                    <a:pt x="6507293" y="279400"/>
                  </a:moveTo>
                  <a:lnTo>
                    <a:pt x="6507293" y="3587982"/>
                  </a:lnTo>
                  <a:lnTo>
                    <a:pt x="78740" y="3587982"/>
                  </a:lnTo>
                  <a:lnTo>
                    <a:pt x="78740" y="78740"/>
                  </a:lnTo>
                  <a:lnTo>
                    <a:pt x="6507293" y="78740"/>
                  </a:lnTo>
                  <a:lnTo>
                    <a:pt x="6507293" y="279400"/>
                  </a:lnTo>
                  <a:close/>
                </a:path>
              </a:pathLst>
            </a:custGeom>
            <a:solidFill>
              <a:srgbClr val="D8B448"/>
            </a:solidFill>
          </p:spPr>
        </p:sp>
      </p:grpSp>
      <p:grpSp>
        <p:nvGrpSpPr>
          <p:cNvPr id="14" name="Group 14"/>
          <p:cNvGrpSpPr/>
          <p:nvPr/>
        </p:nvGrpSpPr>
        <p:grpSpPr>
          <a:xfrm>
            <a:off x="6521820" y="4439367"/>
            <a:ext cx="5767182" cy="3019921"/>
            <a:chOff x="0" y="0"/>
            <a:chExt cx="6980370" cy="3655194"/>
          </a:xfrm>
        </p:grpSpPr>
        <p:sp>
          <p:nvSpPr>
            <p:cNvPr id="15" name="Freeform 15"/>
            <p:cNvSpPr/>
            <p:nvPr/>
          </p:nvSpPr>
          <p:spPr>
            <a:xfrm>
              <a:off x="0" y="0"/>
              <a:ext cx="6980370" cy="3655194"/>
            </a:xfrm>
            <a:custGeom>
              <a:avLst/>
              <a:gdLst/>
              <a:ahLst/>
              <a:cxnLst/>
              <a:rect l="l" t="t" r="r" b="b"/>
              <a:pathLst>
                <a:path w="6980370" h="3655194">
                  <a:moveTo>
                    <a:pt x="6980370" y="279400"/>
                  </a:moveTo>
                  <a:lnTo>
                    <a:pt x="6980370" y="0"/>
                  </a:lnTo>
                  <a:lnTo>
                    <a:pt x="0" y="0"/>
                  </a:lnTo>
                  <a:lnTo>
                    <a:pt x="0" y="3655194"/>
                  </a:lnTo>
                  <a:lnTo>
                    <a:pt x="6980370" y="3655194"/>
                  </a:lnTo>
                  <a:lnTo>
                    <a:pt x="6980370" y="279400"/>
                  </a:lnTo>
                  <a:close/>
                  <a:moveTo>
                    <a:pt x="6901630" y="279400"/>
                  </a:moveTo>
                  <a:lnTo>
                    <a:pt x="6901630" y="3576453"/>
                  </a:lnTo>
                  <a:lnTo>
                    <a:pt x="78740" y="3576453"/>
                  </a:lnTo>
                  <a:lnTo>
                    <a:pt x="78740" y="78740"/>
                  </a:lnTo>
                  <a:lnTo>
                    <a:pt x="6901630" y="78740"/>
                  </a:lnTo>
                  <a:lnTo>
                    <a:pt x="6901630" y="279400"/>
                  </a:lnTo>
                  <a:close/>
                </a:path>
              </a:pathLst>
            </a:custGeom>
            <a:solidFill>
              <a:srgbClr val="D8B448"/>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D8B448"/>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423643"/>
            <a:ext cx="1453646" cy="1593196"/>
          </a:xfrm>
          <a:prstGeom prst="rect">
            <a:avLst/>
          </a:prstGeom>
        </p:spPr>
      </p:pic>
      <p:pic>
        <p:nvPicPr>
          <p:cNvPr id="22" name="Picture 22"/>
          <p:cNvPicPr>
            <a:picLocks noChangeAspect="1"/>
          </p:cNvPicPr>
          <p:nvPr/>
        </p:nvPicPr>
        <p:blipFill>
          <a:blip r:embed="rId5"/>
          <a:srcRect/>
          <a:stretch>
            <a:fillRect/>
          </a:stretch>
        </p:blipFill>
        <p:spPr>
          <a:xfrm>
            <a:off x="15311298" y="7423643"/>
            <a:ext cx="1424029" cy="1617290"/>
          </a:xfrm>
          <a:prstGeom prst="rect">
            <a:avLst/>
          </a:prstGeom>
        </p:spPr>
      </p:pic>
      <p:pic>
        <p:nvPicPr>
          <p:cNvPr id="23" name="Picture 23"/>
          <p:cNvPicPr>
            <a:picLocks noChangeAspect="1"/>
          </p:cNvPicPr>
          <p:nvPr/>
        </p:nvPicPr>
        <p:blipFill>
          <a:blip r:embed="rId6"/>
          <a:srcRect/>
          <a:stretch>
            <a:fillRect/>
          </a:stretch>
        </p:blipFill>
        <p:spPr>
          <a:xfrm>
            <a:off x="9636203" y="234952"/>
            <a:ext cx="948325" cy="944273"/>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PROFESSIONAL SERVICES</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506593"/>
            <a:ext cx="8892210" cy="960120"/>
          </a:xfrm>
          <a:prstGeom prst="rect">
            <a:avLst/>
          </a:prstGeom>
        </p:spPr>
        <p:txBody>
          <a:bodyPr lIns="0" tIns="0" rIns="0" bIns="0" rtlCol="0" anchor="t">
            <a:spAutoFit/>
          </a:bodyPr>
          <a:lstStyle/>
          <a:p>
            <a:pPr algn="ctr">
              <a:lnSpc>
                <a:spcPts val="3779"/>
              </a:lnSpc>
              <a:spcBef>
                <a:spcPct val="0"/>
              </a:spcBef>
            </a:pPr>
            <a:r>
              <a:rPr lang="en-US" sz="2700">
                <a:solidFill>
                  <a:srgbClr val="FFFFFF"/>
                </a:solidFill>
                <a:latin typeface="Poppins Bold Italics"/>
              </a:rPr>
              <a:t>The provision of specialist services to businesses, including IT, finance and business advice</a:t>
            </a:r>
          </a:p>
        </p:txBody>
      </p:sp>
      <p:sp>
        <p:nvSpPr>
          <p:cNvPr id="30" name="TextBox 30"/>
          <p:cNvSpPr txBox="1"/>
          <p:nvPr/>
        </p:nvSpPr>
        <p:spPr>
          <a:xfrm>
            <a:off x="868689" y="4514125"/>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343445"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Trainee Accountant</a:t>
            </a:r>
          </a:p>
          <a:p>
            <a:pPr marL="388622" lvl="1" indent="-194311">
              <a:lnSpc>
                <a:spcPts val="2880"/>
              </a:lnSpc>
              <a:buFont typeface="Arial"/>
              <a:buChar char="•"/>
            </a:pPr>
            <a:r>
              <a:rPr lang="en-US" sz="1800">
                <a:solidFill>
                  <a:srgbClr val="000000"/>
                </a:solidFill>
                <a:latin typeface="Poppins"/>
              </a:rPr>
              <a:t>Management Consultant</a:t>
            </a:r>
          </a:p>
          <a:p>
            <a:pPr marL="388622" lvl="1" indent="-194311">
              <a:lnSpc>
                <a:spcPts val="2880"/>
              </a:lnSpc>
              <a:buFont typeface="Arial"/>
              <a:buChar char="•"/>
            </a:pPr>
            <a:r>
              <a:rPr lang="en-US" sz="1800">
                <a:solidFill>
                  <a:srgbClr val="000000"/>
                </a:solidFill>
                <a:latin typeface="Poppins"/>
              </a:rPr>
              <a:t>Trainee Lawyer</a:t>
            </a:r>
          </a:p>
          <a:p>
            <a:pPr marL="388622" lvl="1" indent="-194311">
              <a:lnSpc>
                <a:spcPts val="2880"/>
              </a:lnSpc>
              <a:buFont typeface="Arial"/>
              <a:buChar char="•"/>
            </a:pPr>
            <a:r>
              <a:rPr lang="en-US" sz="1800">
                <a:solidFill>
                  <a:srgbClr val="000000"/>
                </a:solidFill>
                <a:latin typeface="Poppins"/>
              </a:rPr>
              <a:t>Architect</a:t>
            </a:r>
          </a:p>
          <a:p>
            <a:pPr marL="388622" lvl="1" indent="-194311">
              <a:lnSpc>
                <a:spcPts val="2880"/>
              </a:lnSpc>
              <a:buFont typeface="Arial"/>
              <a:buChar char="•"/>
            </a:pPr>
            <a:r>
              <a:rPr lang="en-US" sz="1800">
                <a:solidFill>
                  <a:srgbClr val="000000"/>
                </a:solidFill>
                <a:latin typeface="Poppins"/>
              </a:rPr>
              <a:t>Receptionist</a:t>
            </a:r>
          </a:p>
          <a:p>
            <a:pPr marL="388622" lvl="1" indent="-194311">
              <a:lnSpc>
                <a:spcPts val="2880"/>
              </a:lnSpc>
              <a:buFont typeface="Arial"/>
              <a:buChar char="•"/>
            </a:pPr>
            <a:r>
              <a:rPr lang="en-US" sz="1800">
                <a:solidFill>
                  <a:srgbClr val="000000"/>
                </a:solidFill>
                <a:latin typeface="Poppins"/>
              </a:rPr>
              <a:t>Admin assistant</a:t>
            </a:r>
          </a:p>
        </p:txBody>
      </p:sp>
      <p:sp>
        <p:nvSpPr>
          <p:cNvPr id="32" name="TextBox 32"/>
          <p:cNvSpPr txBox="1"/>
          <p:nvPr/>
        </p:nvSpPr>
        <p:spPr>
          <a:xfrm>
            <a:off x="7322933" y="453274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763693" y="5067300"/>
            <a:ext cx="5283436" cy="2259838"/>
          </a:xfrm>
          <a:prstGeom prst="rect">
            <a:avLst/>
          </a:prstGeom>
        </p:spPr>
        <p:txBody>
          <a:bodyPr lIns="0" tIns="0" rIns="0" bIns="0" rtlCol="0" anchor="t">
            <a:spAutoFit/>
          </a:bodyPr>
          <a:lstStyle/>
          <a:p>
            <a:pPr marL="354077" lvl="1" indent="-177038">
              <a:lnSpc>
                <a:spcPts val="2624"/>
              </a:lnSpc>
              <a:buFont typeface="Arial"/>
              <a:buChar char="•"/>
            </a:pPr>
            <a:r>
              <a:rPr lang="en-US" sz="1640">
                <a:solidFill>
                  <a:srgbClr val="000000"/>
                </a:solidFill>
                <a:latin typeface="Poppins"/>
              </a:rPr>
              <a:t>For some roles, particularly within law, a relevant degree will be required.</a:t>
            </a:r>
          </a:p>
          <a:p>
            <a:pPr marL="354077" lvl="1" indent="-177038">
              <a:lnSpc>
                <a:spcPts val="2624"/>
              </a:lnSpc>
              <a:spcBef>
                <a:spcPct val="0"/>
              </a:spcBef>
              <a:buFont typeface="Arial"/>
              <a:buChar char="•"/>
            </a:pPr>
            <a:r>
              <a:rPr lang="en-US" sz="1640">
                <a:solidFill>
                  <a:srgbClr val="000000"/>
                </a:solidFill>
                <a:latin typeface="Poppins"/>
              </a:rPr>
              <a:t>For industries such as Accounting or Business Admin, Apprenticeships are offered, which may require A Levels, although T Levels in areas such as Accounting are becoming increasingly popular.</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58,000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£32,700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relevant to chosen pathway, such as Maths, Law or Accounting</a:t>
            </a:r>
          </a:p>
        </p:txBody>
      </p:sp>
      <p:sp>
        <p:nvSpPr>
          <p:cNvPr id="37" name="TextBox 37"/>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relevant subject, or Apprenticeship in chosen field</a:t>
            </a:r>
          </a:p>
        </p:txBody>
      </p:sp>
      <p:sp>
        <p:nvSpPr>
          <p:cNvPr id="38" name="TextBox 38"/>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business or organisation of interest</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0929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D8B448"/>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68689" y="287249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Professional services spans many sectors and industries, and whilst there are clusters in Cambridge, there are opportunities available across the region.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047652"/>
            <a:ext cx="7729111" cy="2913631"/>
            <a:chOff x="0" y="0"/>
            <a:chExt cx="10192686" cy="3842321"/>
          </a:xfrm>
        </p:grpSpPr>
        <p:sp>
          <p:nvSpPr>
            <p:cNvPr id="3" name="Freeform 3"/>
            <p:cNvSpPr/>
            <p:nvPr/>
          </p:nvSpPr>
          <p:spPr>
            <a:xfrm>
              <a:off x="31750" y="31750"/>
              <a:ext cx="10129186" cy="3778821"/>
            </a:xfrm>
            <a:custGeom>
              <a:avLst/>
              <a:gdLst/>
              <a:ahLst/>
              <a:cxnLst/>
              <a:rect l="l" t="t" r="r" b="b"/>
              <a:pathLst>
                <a:path w="10129186" h="3778821">
                  <a:moveTo>
                    <a:pt x="10036476" y="3778821"/>
                  </a:moveTo>
                  <a:lnTo>
                    <a:pt x="92710" y="3778821"/>
                  </a:lnTo>
                  <a:cubicBezTo>
                    <a:pt x="41910" y="3778821"/>
                    <a:pt x="0" y="3736911"/>
                    <a:pt x="0" y="3686111"/>
                  </a:cubicBezTo>
                  <a:lnTo>
                    <a:pt x="0" y="92710"/>
                  </a:lnTo>
                  <a:cubicBezTo>
                    <a:pt x="0" y="41910"/>
                    <a:pt x="41910" y="0"/>
                    <a:pt x="92710" y="0"/>
                  </a:cubicBezTo>
                  <a:lnTo>
                    <a:pt x="10035206" y="0"/>
                  </a:lnTo>
                  <a:cubicBezTo>
                    <a:pt x="10086006" y="0"/>
                    <a:pt x="10127916" y="41910"/>
                    <a:pt x="10127916" y="92710"/>
                  </a:cubicBezTo>
                  <a:lnTo>
                    <a:pt x="10127916" y="3684841"/>
                  </a:lnTo>
                  <a:cubicBezTo>
                    <a:pt x="10129186" y="3736911"/>
                    <a:pt x="10087276" y="3778821"/>
                    <a:pt x="10036476" y="3778821"/>
                  </a:cubicBezTo>
                  <a:close/>
                </a:path>
              </a:pathLst>
            </a:custGeom>
            <a:solidFill>
              <a:srgbClr val="DFD8CA"/>
            </a:solidFill>
          </p:spPr>
        </p:sp>
        <p:sp>
          <p:nvSpPr>
            <p:cNvPr id="4" name="Freeform 4"/>
            <p:cNvSpPr/>
            <p:nvPr/>
          </p:nvSpPr>
          <p:spPr>
            <a:xfrm>
              <a:off x="0" y="0"/>
              <a:ext cx="10192686" cy="3842321"/>
            </a:xfrm>
            <a:custGeom>
              <a:avLst/>
              <a:gdLst/>
              <a:ahLst/>
              <a:cxnLst/>
              <a:rect l="l" t="t" r="r" b="b"/>
              <a:pathLst>
                <a:path w="10192686" h="3842321">
                  <a:moveTo>
                    <a:pt x="10068226" y="59690"/>
                  </a:moveTo>
                  <a:cubicBezTo>
                    <a:pt x="10103786" y="59690"/>
                    <a:pt x="10132995" y="88900"/>
                    <a:pt x="10132995" y="124460"/>
                  </a:cubicBezTo>
                  <a:lnTo>
                    <a:pt x="10132995" y="3717861"/>
                  </a:lnTo>
                  <a:cubicBezTo>
                    <a:pt x="10132995" y="3753421"/>
                    <a:pt x="10103786" y="3782631"/>
                    <a:pt x="10068226" y="3782631"/>
                  </a:cubicBezTo>
                  <a:lnTo>
                    <a:pt x="124460" y="3782631"/>
                  </a:lnTo>
                  <a:cubicBezTo>
                    <a:pt x="88900" y="3782631"/>
                    <a:pt x="59690" y="3753421"/>
                    <a:pt x="59690" y="3717861"/>
                  </a:cubicBezTo>
                  <a:lnTo>
                    <a:pt x="59690" y="124460"/>
                  </a:lnTo>
                  <a:cubicBezTo>
                    <a:pt x="59690" y="88900"/>
                    <a:pt x="88900" y="59690"/>
                    <a:pt x="124460" y="59690"/>
                  </a:cubicBezTo>
                  <a:lnTo>
                    <a:pt x="10068226" y="59690"/>
                  </a:lnTo>
                  <a:moveTo>
                    <a:pt x="10068226" y="0"/>
                  </a:moveTo>
                  <a:lnTo>
                    <a:pt x="124460" y="0"/>
                  </a:lnTo>
                  <a:cubicBezTo>
                    <a:pt x="55880" y="0"/>
                    <a:pt x="0" y="55880"/>
                    <a:pt x="0" y="124460"/>
                  </a:cubicBezTo>
                  <a:lnTo>
                    <a:pt x="0" y="3717861"/>
                  </a:lnTo>
                  <a:cubicBezTo>
                    <a:pt x="0" y="3786441"/>
                    <a:pt x="55880" y="3842321"/>
                    <a:pt x="124460" y="3842321"/>
                  </a:cubicBezTo>
                  <a:lnTo>
                    <a:pt x="10068226" y="3842321"/>
                  </a:lnTo>
                  <a:cubicBezTo>
                    <a:pt x="10136806" y="3842321"/>
                    <a:pt x="10192686" y="3786441"/>
                    <a:pt x="10192686" y="3717861"/>
                  </a:cubicBezTo>
                  <a:lnTo>
                    <a:pt x="10192686" y="124460"/>
                  </a:lnTo>
                  <a:cubicBezTo>
                    <a:pt x="10192686" y="55880"/>
                    <a:pt x="10136806" y="0"/>
                    <a:pt x="10068226" y="0"/>
                  </a:cubicBezTo>
                  <a:close/>
                </a:path>
              </a:pathLst>
            </a:custGeom>
            <a:solidFill>
              <a:srgbClr val="000000"/>
            </a:solidFill>
          </p:spPr>
        </p:sp>
      </p:grpSp>
      <p:sp>
        <p:nvSpPr>
          <p:cNvPr id="5" name="AutoShape 5"/>
          <p:cNvSpPr/>
          <p:nvPr/>
        </p:nvSpPr>
        <p:spPr>
          <a:xfrm rot="4300">
            <a:off x="819170" y="7671029"/>
            <a:ext cx="7176550" cy="0"/>
          </a:xfrm>
          <a:prstGeom prst="line">
            <a:avLst/>
          </a:prstGeom>
          <a:ln w="19050" cap="flat">
            <a:solidFill>
              <a:srgbClr val="000000"/>
            </a:solidFill>
            <a:prstDash val="solid"/>
            <a:headEnd type="none" w="sm" len="sm"/>
            <a:tailEnd type="none" w="sm" len="sm"/>
          </a:ln>
        </p:spPr>
      </p:sp>
      <p:pic>
        <p:nvPicPr>
          <p:cNvPr id="6" name="Picture 6"/>
          <p:cNvPicPr>
            <a:picLocks noChangeAspect="1"/>
          </p:cNvPicPr>
          <p:nvPr/>
        </p:nvPicPr>
        <p:blipFill>
          <a:blip r:embed="rId2"/>
          <a:srcRect/>
          <a:stretch>
            <a:fillRect/>
          </a:stretch>
        </p:blipFill>
        <p:spPr>
          <a:xfrm>
            <a:off x="9300964" y="1659151"/>
            <a:ext cx="8196643" cy="7448630"/>
          </a:xfrm>
          <a:prstGeom prst="rect">
            <a:avLst/>
          </a:prstGeom>
        </p:spPr>
      </p:pic>
      <p:sp>
        <p:nvSpPr>
          <p:cNvPr id="7" name="TextBox 7"/>
          <p:cNvSpPr txBox="1"/>
          <p:nvPr/>
        </p:nvSpPr>
        <p:spPr>
          <a:xfrm>
            <a:off x="819173" y="5437112"/>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430,000</a:t>
            </a:r>
          </a:p>
        </p:txBody>
      </p:sp>
      <p:sp>
        <p:nvSpPr>
          <p:cNvPr id="8" name="TextBox 8"/>
          <p:cNvSpPr txBox="1"/>
          <p:nvPr/>
        </p:nvSpPr>
        <p:spPr>
          <a:xfrm>
            <a:off x="819173"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£32,000</a:t>
            </a:r>
          </a:p>
        </p:txBody>
      </p:sp>
      <p:sp>
        <p:nvSpPr>
          <p:cNvPr id="9" name="TextBox 9"/>
          <p:cNvSpPr txBox="1"/>
          <p:nvPr/>
        </p:nvSpPr>
        <p:spPr>
          <a:xfrm>
            <a:off x="4870764" y="5437112"/>
            <a:ext cx="3283694" cy="1277746"/>
          </a:xfrm>
          <a:prstGeom prst="rect">
            <a:avLst/>
          </a:prstGeom>
        </p:spPr>
        <p:txBody>
          <a:bodyPr lIns="0" tIns="0" rIns="0" bIns="0" rtlCol="0" anchor="t">
            <a:spAutoFit/>
          </a:bodyPr>
          <a:lstStyle/>
          <a:p>
            <a:pPr>
              <a:lnSpc>
                <a:spcPts val="9429"/>
              </a:lnSpc>
            </a:pPr>
            <a:r>
              <a:rPr lang="en-US" sz="9429">
                <a:solidFill>
                  <a:srgbClr val="105652"/>
                </a:solidFill>
                <a:latin typeface="Bebas Neue Bold"/>
              </a:rPr>
              <a:t>44%</a:t>
            </a:r>
          </a:p>
        </p:txBody>
      </p:sp>
      <p:sp>
        <p:nvSpPr>
          <p:cNvPr id="10" name="TextBox 10"/>
          <p:cNvSpPr txBox="1"/>
          <p:nvPr/>
        </p:nvSpPr>
        <p:spPr>
          <a:xfrm>
            <a:off x="4870764" y="8287266"/>
            <a:ext cx="3283694" cy="1280461"/>
          </a:xfrm>
          <a:prstGeom prst="rect">
            <a:avLst/>
          </a:prstGeom>
        </p:spPr>
        <p:txBody>
          <a:bodyPr lIns="0" tIns="0" rIns="0" bIns="0" rtlCol="0" anchor="t">
            <a:spAutoFit/>
          </a:bodyPr>
          <a:lstStyle/>
          <a:p>
            <a:pPr>
              <a:lnSpc>
                <a:spcPts val="9425"/>
              </a:lnSpc>
            </a:pPr>
            <a:r>
              <a:rPr lang="en-US" sz="9425">
                <a:solidFill>
                  <a:srgbClr val="105652"/>
                </a:solidFill>
                <a:latin typeface="Bebas Neue Bold"/>
              </a:rPr>
              <a:t>36,000</a:t>
            </a:r>
          </a:p>
        </p:txBody>
      </p:sp>
      <p:sp>
        <p:nvSpPr>
          <p:cNvPr id="11" name="TextBox 11"/>
          <p:cNvSpPr txBox="1"/>
          <p:nvPr/>
        </p:nvSpPr>
        <p:spPr>
          <a:xfrm>
            <a:off x="819173" y="6723268"/>
            <a:ext cx="2543370"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Number of jobs</a:t>
            </a:r>
          </a:p>
        </p:txBody>
      </p:sp>
      <p:sp>
        <p:nvSpPr>
          <p:cNvPr id="12" name="TextBox 12"/>
          <p:cNvSpPr txBox="1"/>
          <p:nvPr/>
        </p:nvSpPr>
        <p:spPr>
          <a:xfrm>
            <a:off x="819173" y="9573423"/>
            <a:ext cx="232383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Median salary</a:t>
            </a:r>
          </a:p>
        </p:txBody>
      </p:sp>
      <p:sp>
        <p:nvSpPr>
          <p:cNvPr id="13" name="TextBox 13"/>
          <p:cNvSpPr txBox="1"/>
          <p:nvPr/>
        </p:nvSpPr>
        <p:spPr>
          <a:xfrm>
            <a:off x="4870752" y="6321073"/>
            <a:ext cx="3124965" cy="1372948"/>
          </a:xfrm>
          <a:prstGeom prst="rect">
            <a:avLst/>
          </a:prstGeom>
        </p:spPr>
        <p:txBody>
          <a:bodyPr lIns="0" tIns="0" rIns="0" bIns="0" rtlCol="0" anchor="t">
            <a:spAutoFit/>
          </a:bodyPr>
          <a:lstStyle/>
          <a:p>
            <a:pPr>
              <a:lnSpc>
                <a:spcPts val="3619"/>
              </a:lnSpc>
            </a:pPr>
            <a:r>
              <a:rPr lang="en-US" sz="2262">
                <a:solidFill>
                  <a:srgbClr val="000000"/>
                </a:solidFill>
                <a:latin typeface="Poppins"/>
              </a:rPr>
              <a:t>Of people have a university level qualification</a:t>
            </a:r>
          </a:p>
        </p:txBody>
      </p:sp>
      <p:sp>
        <p:nvSpPr>
          <p:cNvPr id="14" name="TextBox 14"/>
          <p:cNvSpPr txBox="1"/>
          <p:nvPr/>
        </p:nvSpPr>
        <p:spPr>
          <a:xfrm>
            <a:off x="4870764" y="9573423"/>
            <a:ext cx="3124953" cy="457242"/>
          </a:xfrm>
          <a:prstGeom prst="rect">
            <a:avLst/>
          </a:prstGeom>
        </p:spPr>
        <p:txBody>
          <a:bodyPr lIns="0" tIns="0" rIns="0" bIns="0" rtlCol="0" anchor="t">
            <a:spAutoFit/>
          </a:bodyPr>
          <a:lstStyle/>
          <a:p>
            <a:pPr>
              <a:lnSpc>
                <a:spcPts val="3619"/>
              </a:lnSpc>
            </a:pPr>
            <a:r>
              <a:rPr lang="en-US" sz="2262">
                <a:solidFill>
                  <a:srgbClr val="000000"/>
                </a:solidFill>
                <a:latin typeface="Poppins"/>
              </a:rPr>
              <a:t>Businesses</a:t>
            </a:r>
          </a:p>
        </p:txBody>
      </p:sp>
      <p:sp>
        <p:nvSpPr>
          <p:cNvPr id="15" name="TextBox 15"/>
          <p:cNvSpPr txBox="1"/>
          <p:nvPr/>
        </p:nvSpPr>
        <p:spPr>
          <a:xfrm>
            <a:off x="1320620" y="2130447"/>
            <a:ext cx="7100288" cy="2665729"/>
          </a:xfrm>
          <a:prstGeom prst="rect">
            <a:avLst/>
          </a:prstGeom>
        </p:spPr>
        <p:txBody>
          <a:bodyPr lIns="0" tIns="0" rIns="0" bIns="0" rtlCol="0" anchor="t">
            <a:spAutoFit/>
          </a:bodyPr>
          <a:lstStyle/>
          <a:p>
            <a:pPr algn="ctr">
              <a:lnSpc>
                <a:spcPts val="3040"/>
              </a:lnSpc>
            </a:pPr>
            <a:r>
              <a:rPr lang="en-US" sz="1900">
                <a:solidFill>
                  <a:srgbClr val="000000"/>
                </a:solidFill>
                <a:latin typeface="Poppins"/>
              </a:rPr>
              <a:t>Cambridgeshire &amp; Peterborough has a huge array of jobs and opportunities on offer. As well as a host of different roles in key sectors including Health, Education and Retail, we also have major opportunities in sectors vital to growing our local economy. These are specialisms within broader sectors, and are: Life Sciences, Digital, Advanced Manufacturing and Agri-Tech.</a:t>
            </a:r>
          </a:p>
        </p:txBody>
      </p:sp>
      <p:sp>
        <p:nvSpPr>
          <p:cNvPr id="16" name="TextBox 16"/>
          <p:cNvSpPr txBox="1"/>
          <p:nvPr/>
        </p:nvSpPr>
        <p:spPr>
          <a:xfrm>
            <a:off x="1028700" y="627535"/>
            <a:ext cx="8717882" cy="1236345"/>
          </a:xfrm>
          <a:prstGeom prst="rect">
            <a:avLst/>
          </a:prstGeom>
        </p:spPr>
        <p:txBody>
          <a:bodyPr lIns="0" tIns="0" rIns="0" bIns="0" rtlCol="0" anchor="t">
            <a:spAutoFit/>
          </a:bodyPr>
          <a:lstStyle/>
          <a:p>
            <a:pPr>
              <a:lnSpc>
                <a:spcPts val="10080"/>
              </a:lnSpc>
            </a:pPr>
            <a:r>
              <a:rPr lang="en-US" sz="7200">
                <a:solidFill>
                  <a:srgbClr val="000000"/>
                </a:solidFill>
                <a:latin typeface="Bebas Neue Bold"/>
              </a:rPr>
              <a:t>Work &amp; skills today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B448"/>
        </a:solidFill>
        <a:effectLst/>
      </p:bgPr>
    </p:bg>
    <p:spTree>
      <p:nvGrpSpPr>
        <p:cNvPr id="1" name=""/>
        <p:cNvGrpSpPr/>
        <p:nvPr/>
      </p:nvGrpSpPr>
      <p:grpSpPr>
        <a:xfrm>
          <a:off x="0" y="0"/>
          <a:ext cx="0" cy="0"/>
          <a:chOff x="0" y="0"/>
          <a:chExt cx="0" cy="0"/>
        </a:xfrm>
      </p:grpSpPr>
      <p:sp>
        <p:nvSpPr>
          <p:cNvPr id="2" name="TextBox 2"/>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Cambridgeshire County Council is responsible for public services across </a:t>
            </a:r>
            <a:r>
              <a:rPr kumimoji="0" lang="en-US" sz="2400" b="0" i="0" u="none" strike="noStrike" kern="1200" cap="none" spc="0" normalizeH="0" baseline="0" noProof="0">
                <a:ln>
                  <a:noFill/>
                </a:ln>
                <a:solidFill>
                  <a:srgbClr val="FFFFFF"/>
                </a:solidFill>
                <a:effectLst/>
                <a:uLnTx/>
                <a:uFillTx/>
                <a:latin typeface="Poppins Bold"/>
                <a:ea typeface="+mn-ea"/>
                <a:cs typeface="+mn-cs"/>
              </a:rPr>
              <a:t>Cambridgeshire</a:t>
            </a:r>
            <a:r>
              <a:rPr kumimoji="0" lang="en-US" sz="2400" b="0" i="0" u="none" strike="noStrike" kern="1200" cap="none" spc="0" normalizeH="0" baseline="0" noProof="0">
                <a:ln>
                  <a:noFill/>
                </a:ln>
                <a:solidFill>
                  <a:srgbClr val="FFFFFF"/>
                </a:solidFill>
                <a:effectLst/>
                <a:uLnTx/>
                <a:uFillTx/>
                <a:latin typeface="Poppins"/>
                <a:ea typeface="+mn-ea"/>
                <a:cs typeface="+mn-cs"/>
              </a:rPr>
              <a:t>, and its vision is to make Cambridgeshire a great place to call home.</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wide range of career opportunities at the County Council, working within areas including Education, Transport and Social Care, but also within functions including IT and Human Resources.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such as within social care, will require specific qualifications, but the County Council also recruits at school leaver level and provides on the job training.</a:t>
            </a:r>
          </a:p>
        </p:txBody>
      </p:sp>
      <p:pic>
        <p:nvPicPr>
          <p:cNvPr id="3" name="Picture 3"/>
          <p:cNvPicPr>
            <a:picLocks noChangeAspect="1"/>
          </p:cNvPicPr>
          <p:nvPr/>
        </p:nvPicPr>
        <p:blipFill>
          <a:blip r:embed="rId2"/>
          <a:srcRect/>
          <a:stretch>
            <a:fillRect/>
          </a:stretch>
        </p:blipFill>
        <p:spPr>
          <a:xfrm>
            <a:off x="14603035" y="649303"/>
            <a:ext cx="2543663" cy="2532793"/>
          </a:xfrm>
          <a:prstGeom prst="rect">
            <a:avLst/>
          </a:prstGeom>
        </p:spPr>
      </p:pic>
      <p:pic>
        <p:nvPicPr>
          <p:cNvPr id="4" name="Picture 4"/>
          <p:cNvPicPr>
            <a:picLocks noChangeAspect="1"/>
          </p:cNvPicPr>
          <p:nvPr/>
        </p:nvPicPr>
        <p:blipFill>
          <a:blip r:embed="rId3"/>
          <a:srcRect/>
          <a:stretch>
            <a:fillRect/>
          </a:stretch>
        </p:blipFill>
        <p:spPr>
          <a:xfrm>
            <a:off x="13849910" y="5821659"/>
            <a:ext cx="4049913" cy="2767441"/>
          </a:xfrm>
          <a:prstGeom prst="rect">
            <a:avLst/>
          </a:prstGeom>
        </p:spPr>
      </p:pic>
      <p:sp>
        <p:nvSpPr>
          <p:cNvPr id="5" name="TextBox 5"/>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CAMBRIDGESHIRE COUNTY COUNCIL</a:t>
            </a:r>
          </a:p>
        </p:txBody>
      </p:sp>
      <p:sp>
        <p:nvSpPr>
          <p:cNvPr id="6" name="TextBox 6"/>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D0D4D"/>
            </a:solidFill>
          </p:spPr>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36822" y="4477315"/>
            <a:ext cx="5441381" cy="3005105"/>
            <a:chOff x="0" y="0"/>
            <a:chExt cx="6586034" cy="3637261"/>
          </a:xfrm>
        </p:grpSpPr>
        <p:sp>
          <p:nvSpPr>
            <p:cNvPr id="13" name="Freeform 13"/>
            <p:cNvSpPr/>
            <p:nvPr/>
          </p:nvSpPr>
          <p:spPr>
            <a:xfrm>
              <a:off x="0" y="0"/>
              <a:ext cx="6586034" cy="3637261"/>
            </a:xfrm>
            <a:custGeom>
              <a:avLst/>
              <a:gdLst/>
              <a:ahLst/>
              <a:cxnLst/>
              <a:rect l="l" t="t" r="r" b="b"/>
              <a:pathLst>
                <a:path w="6586034" h="3637261">
                  <a:moveTo>
                    <a:pt x="6586034" y="279400"/>
                  </a:moveTo>
                  <a:lnTo>
                    <a:pt x="6586034" y="0"/>
                  </a:lnTo>
                  <a:lnTo>
                    <a:pt x="0" y="0"/>
                  </a:lnTo>
                  <a:lnTo>
                    <a:pt x="0" y="3637261"/>
                  </a:lnTo>
                  <a:lnTo>
                    <a:pt x="6586034" y="3637261"/>
                  </a:lnTo>
                  <a:lnTo>
                    <a:pt x="6586034" y="279400"/>
                  </a:lnTo>
                  <a:close/>
                  <a:moveTo>
                    <a:pt x="6507293" y="279400"/>
                  </a:moveTo>
                  <a:lnTo>
                    <a:pt x="6507293" y="3558521"/>
                  </a:lnTo>
                  <a:lnTo>
                    <a:pt x="78740" y="3558521"/>
                  </a:lnTo>
                  <a:lnTo>
                    <a:pt x="78740" y="78740"/>
                  </a:lnTo>
                  <a:lnTo>
                    <a:pt x="6507293" y="78740"/>
                  </a:lnTo>
                  <a:lnTo>
                    <a:pt x="6507293" y="279400"/>
                  </a:lnTo>
                  <a:close/>
                </a:path>
              </a:pathLst>
            </a:custGeom>
            <a:solidFill>
              <a:srgbClr val="7D0D4D"/>
            </a:solidFill>
          </p:spPr>
        </p:sp>
      </p:grpSp>
      <p:grpSp>
        <p:nvGrpSpPr>
          <p:cNvPr id="14" name="Group 14"/>
          <p:cNvGrpSpPr/>
          <p:nvPr/>
        </p:nvGrpSpPr>
        <p:grpSpPr>
          <a:xfrm>
            <a:off x="6521820" y="4477315"/>
            <a:ext cx="5767182" cy="3005105"/>
            <a:chOff x="0" y="0"/>
            <a:chExt cx="6980370" cy="3637261"/>
          </a:xfrm>
        </p:grpSpPr>
        <p:sp>
          <p:nvSpPr>
            <p:cNvPr id="15" name="Freeform 15"/>
            <p:cNvSpPr/>
            <p:nvPr/>
          </p:nvSpPr>
          <p:spPr>
            <a:xfrm>
              <a:off x="0" y="0"/>
              <a:ext cx="6980370" cy="3637261"/>
            </a:xfrm>
            <a:custGeom>
              <a:avLst/>
              <a:gdLst/>
              <a:ahLst/>
              <a:cxnLst/>
              <a:rect l="l" t="t" r="r" b="b"/>
              <a:pathLst>
                <a:path w="6980370" h="3637261">
                  <a:moveTo>
                    <a:pt x="6980370" y="279400"/>
                  </a:moveTo>
                  <a:lnTo>
                    <a:pt x="6980370" y="0"/>
                  </a:lnTo>
                  <a:lnTo>
                    <a:pt x="0" y="0"/>
                  </a:lnTo>
                  <a:lnTo>
                    <a:pt x="0" y="3637261"/>
                  </a:lnTo>
                  <a:lnTo>
                    <a:pt x="6980370" y="3637261"/>
                  </a:lnTo>
                  <a:lnTo>
                    <a:pt x="6980370" y="279400"/>
                  </a:lnTo>
                  <a:close/>
                  <a:moveTo>
                    <a:pt x="6901630" y="279400"/>
                  </a:moveTo>
                  <a:lnTo>
                    <a:pt x="6901630" y="3558521"/>
                  </a:lnTo>
                  <a:lnTo>
                    <a:pt x="78740" y="3558521"/>
                  </a:lnTo>
                  <a:lnTo>
                    <a:pt x="78740" y="78740"/>
                  </a:lnTo>
                  <a:lnTo>
                    <a:pt x="6901630" y="78740"/>
                  </a:lnTo>
                  <a:lnTo>
                    <a:pt x="6901630" y="279400"/>
                  </a:lnTo>
                  <a:close/>
                </a:path>
              </a:pathLst>
            </a:custGeom>
            <a:solidFill>
              <a:srgbClr val="7D0D4D"/>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D0D4D"/>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a:stretch>
            <a:fillRect/>
          </a:stretch>
        </p:blipFill>
        <p:spPr>
          <a:xfrm>
            <a:off x="1375312" y="7534110"/>
            <a:ext cx="1456940" cy="1603219"/>
          </a:xfrm>
          <a:prstGeom prst="rect">
            <a:avLst/>
          </a:prstGeom>
        </p:spPr>
      </p:pic>
      <p:pic>
        <p:nvPicPr>
          <p:cNvPr id="22" name="Picture 22"/>
          <p:cNvPicPr>
            <a:picLocks noChangeAspect="1"/>
          </p:cNvPicPr>
          <p:nvPr/>
        </p:nvPicPr>
        <p:blipFill>
          <a:blip r:embed="rId5"/>
          <a:srcRect/>
          <a:stretch>
            <a:fillRect/>
          </a:stretch>
        </p:blipFill>
        <p:spPr>
          <a:xfrm>
            <a:off x="15238297" y="7430279"/>
            <a:ext cx="1382304" cy="1569902"/>
          </a:xfrm>
          <a:prstGeom prst="rect">
            <a:avLst/>
          </a:prstGeom>
        </p:spPr>
      </p:pic>
      <p:pic>
        <p:nvPicPr>
          <p:cNvPr id="23" name="Picture 23"/>
          <p:cNvPicPr>
            <a:picLocks noChangeAspect="1"/>
          </p:cNvPicPr>
          <p:nvPr/>
        </p:nvPicPr>
        <p:blipFill>
          <a:blip r:embed="rId6"/>
          <a:srcRect/>
          <a:stretch>
            <a:fillRect/>
          </a:stretch>
        </p:blipFill>
        <p:spPr>
          <a:xfrm>
            <a:off x="6782972" y="242697"/>
            <a:ext cx="886763" cy="993678"/>
          </a:xfrm>
          <a:prstGeom prst="rect">
            <a:avLst/>
          </a:prstGeom>
        </p:spPr>
      </p:pic>
      <p:sp>
        <p:nvSpPr>
          <p:cNvPr id="24" name="TextBox 24"/>
          <p:cNvSpPr txBox="1"/>
          <p:nvPr/>
        </p:nvSpPr>
        <p:spPr>
          <a:xfrm>
            <a:off x="4056048" y="484852"/>
            <a:ext cx="6967150"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TRANSPORT</a:t>
            </a:r>
          </a:p>
        </p:txBody>
      </p:sp>
      <p:sp>
        <p:nvSpPr>
          <p:cNvPr id="25" name="TextBox 25"/>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6" name="TextBox 26"/>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dirty="0">
                <a:solidFill>
                  <a:srgbClr val="FFFFFF"/>
                </a:solidFill>
                <a:latin typeface="Poppins Bold Italics"/>
              </a:rPr>
              <a:t>Taking and carrying people, goods and services from one location to another</a:t>
            </a:r>
          </a:p>
        </p:txBody>
      </p:sp>
      <p:sp>
        <p:nvSpPr>
          <p:cNvPr id="30" name="TextBox 30"/>
          <p:cNvSpPr txBox="1"/>
          <p:nvPr/>
        </p:nvSpPr>
        <p:spPr>
          <a:xfrm>
            <a:off x="868689" y="4573584"/>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291859" y="5106773"/>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Transport Planner</a:t>
            </a:r>
          </a:p>
          <a:p>
            <a:pPr marL="388622" lvl="1" indent="-194311">
              <a:lnSpc>
                <a:spcPts val="2880"/>
              </a:lnSpc>
              <a:buFont typeface="Arial"/>
              <a:buChar char="•"/>
            </a:pPr>
            <a:r>
              <a:rPr lang="en-US" sz="1800">
                <a:solidFill>
                  <a:srgbClr val="000000"/>
                </a:solidFill>
                <a:latin typeface="Poppins"/>
              </a:rPr>
              <a:t>Pilot Cadet Programme</a:t>
            </a:r>
          </a:p>
          <a:p>
            <a:pPr marL="388622" lvl="1" indent="-194311">
              <a:lnSpc>
                <a:spcPts val="2880"/>
              </a:lnSpc>
              <a:buFont typeface="Arial"/>
              <a:buChar char="•"/>
            </a:pPr>
            <a:r>
              <a:rPr lang="en-US" sz="1800">
                <a:solidFill>
                  <a:srgbClr val="000000"/>
                </a:solidFill>
                <a:latin typeface="Poppins"/>
              </a:rPr>
              <a:t>Cabin Crew</a:t>
            </a:r>
          </a:p>
          <a:p>
            <a:pPr marL="388622" lvl="1" indent="-194311">
              <a:lnSpc>
                <a:spcPts val="2880"/>
              </a:lnSpc>
              <a:buFont typeface="Arial"/>
              <a:buChar char="•"/>
            </a:pPr>
            <a:r>
              <a:rPr lang="en-US" sz="1800">
                <a:solidFill>
                  <a:srgbClr val="000000"/>
                </a:solidFill>
                <a:latin typeface="Poppins"/>
              </a:rPr>
              <a:t>Train Station worker</a:t>
            </a:r>
          </a:p>
          <a:p>
            <a:pPr marL="388622" lvl="1" indent="-194311">
              <a:lnSpc>
                <a:spcPts val="2880"/>
              </a:lnSpc>
              <a:buFont typeface="Arial"/>
              <a:buChar char="•"/>
            </a:pPr>
            <a:r>
              <a:rPr lang="en-US" sz="1800">
                <a:solidFill>
                  <a:srgbClr val="000000"/>
                </a:solidFill>
                <a:latin typeface="Poppins"/>
              </a:rPr>
              <a:t>Bus driver</a:t>
            </a:r>
          </a:p>
          <a:p>
            <a:pPr marL="388622" lvl="1" indent="-194311">
              <a:lnSpc>
                <a:spcPts val="2880"/>
              </a:lnSpc>
              <a:buFont typeface="Arial"/>
              <a:buChar char="•"/>
            </a:pPr>
            <a:r>
              <a:rPr lang="en-US" sz="1800">
                <a:solidFill>
                  <a:srgbClr val="000000"/>
                </a:solidFill>
                <a:latin typeface="Poppins"/>
              </a:rPr>
              <a:t>Train driver</a:t>
            </a:r>
          </a:p>
        </p:txBody>
      </p:sp>
      <p:sp>
        <p:nvSpPr>
          <p:cNvPr id="32" name="TextBox 32"/>
          <p:cNvSpPr txBox="1"/>
          <p:nvPr/>
        </p:nvSpPr>
        <p:spPr>
          <a:xfrm>
            <a:off x="7354800" y="4573584"/>
            <a:ext cx="4164955" cy="481330"/>
          </a:xfrm>
          <a:prstGeom prst="rect">
            <a:avLst/>
          </a:prstGeom>
        </p:spPr>
        <p:txBody>
          <a:bodyPr lIns="0" tIns="0" rIns="0" bIns="0" rtlCol="0" anchor="t">
            <a:spAutoFit/>
          </a:bodyPr>
          <a:lstStyle/>
          <a:p>
            <a:pPr algn="ctr">
              <a:lnSpc>
                <a:spcPts val="3919"/>
              </a:lnSpc>
            </a:pPr>
            <a:r>
              <a:rPr lang="en-US" sz="2799" dirty="0">
                <a:solidFill>
                  <a:srgbClr val="000000"/>
                </a:solidFill>
                <a:latin typeface="Canva Sans 1 Bold"/>
              </a:rPr>
              <a:t>Essential Qualifications </a:t>
            </a:r>
          </a:p>
        </p:txBody>
      </p:sp>
      <p:sp>
        <p:nvSpPr>
          <p:cNvPr id="33" name="TextBox 33"/>
          <p:cNvSpPr txBox="1"/>
          <p:nvPr/>
        </p:nvSpPr>
        <p:spPr>
          <a:xfrm>
            <a:off x="6751105" y="5115896"/>
            <a:ext cx="5308612" cy="2308068"/>
          </a:xfrm>
          <a:prstGeom prst="rect">
            <a:avLst/>
          </a:prstGeom>
        </p:spPr>
        <p:txBody>
          <a:bodyPr lIns="0" tIns="0" rIns="0" bIns="0" rtlCol="0" anchor="t">
            <a:spAutoFit/>
          </a:bodyPr>
          <a:lstStyle/>
          <a:p>
            <a:pPr marL="345443" lvl="1" indent="-172721">
              <a:lnSpc>
                <a:spcPts val="2560"/>
              </a:lnSpc>
              <a:buFont typeface="Arial"/>
              <a:buChar char="•"/>
            </a:pPr>
            <a:r>
              <a:rPr lang="en-US" sz="1600" dirty="0">
                <a:solidFill>
                  <a:srgbClr val="000000"/>
                </a:solidFill>
                <a:latin typeface="Poppins"/>
              </a:rPr>
              <a:t>For most roles GCSEs will be required, with some more technical roles requiring A Levels, T Levels or specific qualifications.</a:t>
            </a:r>
          </a:p>
          <a:p>
            <a:pPr marL="345443" lvl="1" indent="-172721">
              <a:lnSpc>
                <a:spcPts val="2560"/>
              </a:lnSpc>
              <a:buFont typeface="Arial"/>
              <a:buChar char="•"/>
            </a:pPr>
            <a:r>
              <a:rPr lang="en-US" sz="1600" dirty="0">
                <a:solidFill>
                  <a:srgbClr val="000000"/>
                </a:solidFill>
                <a:latin typeface="Poppins"/>
              </a:rPr>
              <a:t>To become a pilot, you need to undertake a specific pilot training course.</a:t>
            </a:r>
          </a:p>
          <a:p>
            <a:pPr marL="345443" lvl="1" indent="-172721">
              <a:lnSpc>
                <a:spcPts val="2560"/>
              </a:lnSpc>
              <a:spcBef>
                <a:spcPct val="0"/>
              </a:spcBef>
              <a:buFont typeface="Arial"/>
              <a:buChar char="•"/>
            </a:pPr>
            <a:r>
              <a:rPr lang="en-US" sz="1600" dirty="0">
                <a:solidFill>
                  <a:srgbClr val="000000"/>
                </a:solidFill>
                <a:latin typeface="Poppins"/>
              </a:rPr>
              <a:t>A driving licence is required for any driving-based roles.</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24,500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£30,000</a:t>
            </a:r>
          </a:p>
        </p:txBody>
      </p:sp>
      <p:sp>
        <p:nvSpPr>
          <p:cNvPr id="36" name="TextBox 36"/>
          <p:cNvSpPr txBox="1"/>
          <p:nvPr/>
        </p:nvSpPr>
        <p:spPr>
          <a:xfrm>
            <a:off x="3505927"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GCSEs including Maths &amp; English, plus A Levels or T Levels in relevant subjects</a:t>
            </a:r>
          </a:p>
        </p:txBody>
      </p:sp>
      <p:sp>
        <p:nvSpPr>
          <p:cNvPr id="37" name="TextBox 37"/>
          <p:cNvSpPr txBox="1"/>
          <p:nvPr/>
        </p:nvSpPr>
        <p:spPr>
          <a:xfrm>
            <a:off x="6893073" y="8816657"/>
            <a:ext cx="2624343"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Apprenticeship or Training Programme in Transport area of interest, including Planning or Logistics</a:t>
            </a:r>
          </a:p>
        </p:txBody>
      </p:sp>
      <p:sp>
        <p:nvSpPr>
          <p:cNvPr id="38" name="TextBox 38"/>
          <p:cNvSpPr txBox="1"/>
          <p:nvPr/>
        </p:nvSpPr>
        <p:spPr>
          <a:xfrm>
            <a:off x="10207584" y="8816657"/>
            <a:ext cx="2624343" cy="55943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and on the job training</a:t>
            </a:r>
          </a:p>
        </p:txBody>
      </p:sp>
      <p:sp>
        <p:nvSpPr>
          <p:cNvPr id="39" name="TextBox 39"/>
          <p:cNvSpPr txBox="1"/>
          <p:nvPr/>
        </p:nvSpPr>
        <p:spPr>
          <a:xfrm>
            <a:off x="67691" y="9995218"/>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Gov.uk, Milkround, Prospects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dirty="0">
                <a:solidFill>
                  <a:srgbClr val="FFFFFF"/>
                </a:solidFill>
                <a:latin typeface="Canva Sans 1 Bold"/>
              </a:rPr>
              <a:t>Per Year</a:t>
            </a:r>
          </a:p>
        </p:txBody>
      </p:sp>
      <p:grpSp>
        <p:nvGrpSpPr>
          <p:cNvPr id="42" name="Group 42"/>
          <p:cNvGrpSpPr/>
          <p:nvPr/>
        </p:nvGrpSpPr>
        <p:grpSpPr>
          <a:xfrm>
            <a:off x="688888" y="2828346"/>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7D0D4D"/>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2891541"/>
            <a:ext cx="8892210" cy="1172845"/>
          </a:xfrm>
          <a:prstGeom prst="rect">
            <a:avLst/>
          </a:prstGeom>
        </p:spPr>
        <p:txBody>
          <a:bodyPr lIns="0" tIns="0" rIns="0" bIns="0" rtlCol="0" anchor="t">
            <a:spAutoFit/>
          </a:bodyPr>
          <a:lstStyle/>
          <a:p>
            <a:pPr algn="ctr">
              <a:lnSpc>
                <a:spcPts val="3080"/>
              </a:lnSpc>
              <a:spcBef>
                <a:spcPct val="0"/>
              </a:spcBef>
            </a:pPr>
            <a:r>
              <a:rPr lang="en-US" sz="2200" dirty="0">
                <a:solidFill>
                  <a:srgbClr val="FFFFFF"/>
                </a:solidFill>
                <a:latin typeface="Poppins Italics"/>
              </a:rPr>
              <a:t>Transport is another hugely important part of our daily lives, and the sector is a key part of the local economy, with opportunities across the region.</a:t>
            </a:r>
          </a:p>
        </p:txBody>
      </p:sp>
      <p:sp>
        <p:nvSpPr>
          <p:cNvPr id="46" name="Freeform 7">
            <a:extLst>
              <a:ext uri="{FF2B5EF4-FFF2-40B4-BE49-F238E27FC236}">
                <a16:creationId xmlns:a16="http://schemas.microsoft.com/office/drawing/2014/main" id="{17FD63D3-1524-F337-3929-D3D37D4190E2}"/>
              </a:ext>
            </a:extLst>
          </p:cNvPr>
          <p:cNvSpPr/>
          <p:nvPr/>
        </p:nvSpPr>
        <p:spPr>
          <a:xfrm>
            <a:off x="13019251" y="3519556"/>
            <a:ext cx="3332467" cy="4118400"/>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D0D4D"/>
          </a:solidFill>
        </p:spPr>
        <p:txBody>
          <a:bodyPr/>
          <a:lstStyle/>
          <a:p>
            <a:pPr algn="ctr">
              <a:lnSpc>
                <a:spcPts val="5120"/>
              </a:lnSpc>
            </a:pPr>
            <a:endParaRPr lang="en-US" sz="2800" dirty="0">
              <a:solidFill>
                <a:srgbClr val="FFFFFF"/>
              </a:solidFill>
              <a:latin typeface="Poppins Bold"/>
            </a:endParaRPr>
          </a:p>
          <a:p>
            <a:pPr algn="ctr">
              <a:lnSpc>
                <a:spcPts val="5120"/>
              </a:lnSpc>
            </a:pPr>
            <a:r>
              <a:rPr lang="en-US" sz="2800" dirty="0">
                <a:solidFill>
                  <a:srgbClr val="FFFFFF"/>
                </a:solidFill>
                <a:latin typeface="Poppins Bold"/>
              </a:rPr>
              <a:t>Skills</a:t>
            </a:r>
          </a:p>
          <a:p>
            <a:pPr algn="ctr">
              <a:lnSpc>
                <a:spcPts val="3039"/>
              </a:lnSpc>
            </a:pPr>
            <a:r>
              <a:rPr lang="en-US" sz="1800" dirty="0">
                <a:solidFill>
                  <a:srgbClr val="FFFFFF"/>
                </a:solidFill>
                <a:latin typeface="Poppins"/>
              </a:rPr>
              <a:t>Quick thinking</a:t>
            </a:r>
          </a:p>
          <a:p>
            <a:pPr algn="ctr">
              <a:lnSpc>
                <a:spcPts val="3039"/>
              </a:lnSpc>
            </a:pPr>
            <a:r>
              <a:rPr lang="en-US" sz="1800" dirty="0">
                <a:solidFill>
                  <a:srgbClr val="FFFFFF"/>
                </a:solidFill>
                <a:latin typeface="Poppins"/>
              </a:rPr>
              <a:t>Communication skills</a:t>
            </a:r>
          </a:p>
          <a:p>
            <a:pPr algn="ctr">
              <a:lnSpc>
                <a:spcPts val="3039"/>
              </a:lnSpc>
            </a:pPr>
            <a:r>
              <a:rPr lang="en-US" sz="1800" dirty="0">
                <a:solidFill>
                  <a:srgbClr val="FFFFFF"/>
                </a:solidFill>
                <a:latin typeface="Poppins"/>
              </a:rPr>
              <a:t>Time management</a:t>
            </a:r>
          </a:p>
          <a:p>
            <a:pPr algn="ctr">
              <a:lnSpc>
                <a:spcPts val="3039"/>
              </a:lnSpc>
            </a:pPr>
            <a:r>
              <a:rPr lang="en-US" dirty="0">
                <a:solidFill>
                  <a:srgbClr val="FFFFFF"/>
                </a:solidFill>
                <a:latin typeface="Poppins"/>
              </a:rPr>
              <a:t>Adaptability</a:t>
            </a:r>
            <a:endParaRPr lang="en-US" sz="1800" dirty="0">
              <a:solidFill>
                <a:srgbClr val="FFFFFF"/>
              </a:solidFill>
              <a:latin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D0D4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9284" y="213970"/>
            <a:ext cx="5601271" cy="814730"/>
          </a:xfrm>
          <a:prstGeom prst="rect">
            <a:avLst/>
          </a:prstGeom>
        </p:spPr>
      </p:pic>
      <p:pic>
        <p:nvPicPr>
          <p:cNvPr id="3" name="Picture 3"/>
          <p:cNvPicPr>
            <a:picLocks noChangeAspect="1"/>
          </p:cNvPicPr>
          <p:nvPr/>
        </p:nvPicPr>
        <p:blipFill>
          <a:blip r:embed="rId4"/>
          <a:srcRect/>
          <a:stretch>
            <a:fillRect/>
          </a:stretch>
        </p:blipFill>
        <p:spPr>
          <a:xfrm>
            <a:off x="14752546" y="905078"/>
            <a:ext cx="2244642" cy="2711350"/>
          </a:xfrm>
          <a:prstGeom prst="rect">
            <a:avLst/>
          </a:prstGeom>
        </p:spPr>
      </p:pic>
      <p:pic>
        <p:nvPicPr>
          <p:cNvPr id="4" name="Picture 4"/>
          <p:cNvPicPr>
            <a:picLocks noChangeAspect="1"/>
          </p:cNvPicPr>
          <p:nvPr/>
        </p:nvPicPr>
        <p:blipFill>
          <a:blip r:embed="rId5"/>
          <a:srcRect/>
          <a:stretch>
            <a:fillRect/>
          </a:stretch>
        </p:blipFill>
        <p:spPr>
          <a:xfrm>
            <a:off x="13980259" y="6114273"/>
            <a:ext cx="3789215" cy="2247232"/>
          </a:xfrm>
          <a:prstGeom prst="rect">
            <a:avLst/>
          </a:prstGeom>
        </p:spPr>
      </p:pic>
      <p:sp>
        <p:nvSpPr>
          <p:cNvPr id="5" name="TextBox 5"/>
          <p:cNvSpPr txBox="1"/>
          <p:nvPr/>
        </p:nvSpPr>
        <p:spPr>
          <a:xfrm>
            <a:off x="1028700" y="4480277"/>
            <a:ext cx="12215008" cy="5335905"/>
          </a:xfrm>
          <a:prstGeom prst="rect">
            <a:avLst/>
          </a:prstGeom>
        </p:spPr>
        <p:txBody>
          <a:bodyPr lIns="0" tIns="0" rIns="0" bIns="0" rtlCol="0" anchor="t">
            <a:spAutoFit/>
          </a:bodyPr>
          <a:lstStyle/>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Welch's Transport Ltd is a leading haulage company, with headquarters in </a:t>
            </a:r>
            <a:r>
              <a:rPr kumimoji="0" lang="en-US" sz="2400" b="0" i="0" u="none" strike="noStrike" kern="1200" cap="none" spc="0" normalizeH="0" baseline="0" noProof="0">
                <a:ln>
                  <a:noFill/>
                </a:ln>
                <a:solidFill>
                  <a:srgbClr val="FFFFFF"/>
                </a:solidFill>
                <a:effectLst/>
                <a:uLnTx/>
                <a:uFillTx/>
                <a:latin typeface="Poppins Bold"/>
                <a:ea typeface="+mn-ea"/>
                <a:cs typeface="+mn-cs"/>
              </a:rPr>
              <a:t>Duxford</a:t>
            </a:r>
            <a:r>
              <a:rPr kumimoji="0" lang="en-US" sz="2400" b="0" i="0" u="none" strike="noStrike" kern="1200" cap="none" spc="0" normalizeH="0" baseline="0" noProof="0">
                <a:ln>
                  <a:noFill/>
                </a:ln>
                <a:solidFill>
                  <a:srgbClr val="FFFFFF"/>
                </a:solidFill>
                <a:effectLst/>
                <a:uLnTx/>
                <a:uFillTx/>
                <a:latin typeface="Poppins"/>
                <a:ea typeface="+mn-ea"/>
                <a:cs typeface="+mn-cs"/>
              </a:rPr>
              <a:t>. It specialises in transportation and storage solutions including general haulage, pallet delivery and the storage and distribution of dangerous goods and abnormal loads.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There are a range of career opportunities available, including drivers, warehouse operatives, administration and HGV Drivers Apprenticeships.</a:t>
            </a:r>
          </a:p>
          <a:p>
            <a:pPr marL="0" marR="0" lvl="0" indent="0" algn="l" defTabSz="914400" rtl="0" eaLnBrk="1" fontAlgn="auto" latinLnBrk="0" hangingPunct="1">
              <a:lnSpc>
                <a:spcPts val="384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Poppins"/>
              <a:ea typeface="+mn-ea"/>
              <a:cs typeface="+mn-cs"/>
            </a:endParaRPr>
          </a:p>
          <a:p>
            <a:pPr marL="518162" marR="0" lvl="1" indent="-259081" algn="l" defTabSz="914400" rtl="0" eaLnBrk="1" fontAlgn="auto" latinLnBrk="0" hangingPunct="1">
              <a:lnSpc>
                <a:spcPts val="384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Driving jobs will require the appropriate vehicle licences, and apprenticeships will require GCSEs, with specific qualifications required for more technical roles.</a:t>
            </a:r>
          </a:p>
        </p:txBody>
      </p:sp>
      <p:sp>
        <p:nvSpPr>
          <p:cNvPr id="6" name="TextBox 6"/>
          <p:cNvSpPr txBox="1"/>
          <p:nvPr/>
        </p:nvSpPr>
        <p:spPr>
          <a:xfrm>
            <a:off x="1028700" y="2683631"/>
            <a:ext cx="12821210" cy="1209675"/>
          </a:xfrm>
          <a:prstGeom prst="rect">
            <a:avLst/>
          </a:prstGeom>
        </p:spPr>
        <p:txBody>
          <a:bodyPr lIns="0" tIns="0" rIns="0" bIns="0" rtlCol="0" anchor="t">
            <a:spAutoFit/>
          </a:bodyPr>
          <a:lstStyle/>
          <a:p>
            <a:pPr marL="0" marR="0" lvl="0" indent="0" algn="l" defTabSz="914400" rtl="0" eaLnBrk="1" fontAlgn="auto" latinLnBrk="0" hangingPunct="1">
              <a:lnSpc>
                <a:spcPts val="9000"/>
              </a:lnSpc>
              <a:spcBef>
                <a:spcPts val="0"/>
              </a:spcBef>
              <a:spcAft>
                <a:spcPts val="0"/>
              </a:spcAft>
              <a:buClrTx/>
              <a:buSzTx/>
              <a:buFontTx/>
              <a:buNone/>
              <a:tabLst/>
              <a:defRPr/>
            </a:pPr>
            <a:r>
              <a:rPr kumimoji="0" lang="en-US" sz="9000" b="0" i="0" u="none" strike="noStrike" kern="1200" cap="none" spc="0" normalizeH="0" baseline="0" noProof="0">
                <a:ln>
                  <a:noFill/>
                </a:ln>
                <a:solidFill>
                  <a:srgbClr val="FFFFFF"/>
                </a:solidFill>
                <a:effectLst/>
                <a:uLnTx/>
                <a:uFillTx/>
                <a:latin typeface="Bebas Neue Bold"/>
                <a:ea typeface="+mn-ea"/>
                <a:cs typeface="+mn-cs"/>
              </a:rPr>
              <a:t>WELCH'S TRANSPORT LTD</a:t>
            </a:r>
          </a:p>
        </p:txBody>
      </p:sp>
      <p:sp>
        <p:nvSpPr>
          <p:cNvPr id="7" name="TextBox 7"/>
          <p:cNvSpPr txBox="1"/>
          <p:nvPr/>
        </p:nvSpPr>
        <p:spPr>
          <a:xfrm>
            <a:off x="1028700" y="1571625"/>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77750" y="1839054"/>
            <a:ext cx="7276679" cy="4234040"/>
            <a:chOff x="0" y="0"/>
            <a:chExt cx="9702238" cy="5645386"/>
          </a:xfrm>
        </p:grpSpPr>
        <p:sp>
          <p:nvSpPr>
            <p:cNvPr id="7" name="TextBox 7"/>
            <p:cNvSpPr txBox="1"/>
            <p:nvPr/>
          </p:nvSpPr>
          <p:spPr>
            <a:xfrm rot="-2700000">
              <a:off x="879373" y="4134873"/>
              <a:ext cx="2115939"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Education </a:t>
              </a:r>
            </a:p>
          </p:txBody>
        </p:sp>
        <p:sp>
          <p:nvSpPr>
            <p:cNvPr id="8" name="TextBox 8"/>
            <p:cNvSpPr txBox="1"/>
            <p:nvPr/>
          </p:nvSpPr>
          <p:spPr>
            <a:xfrm rot="-2700000">
              <a:off x="3069259"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2700000">
              <a:off x="3710869" y="4296027"/>
              <a:ext cx="2571750"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 </a:t>
              </a:r>
            </a:p>
          </p:txBody>
        </p:sp>
        <p:sp>
          <p:nvSpPr>
            <p:cNvPr id="10" name="TextBox 10"/>
            <p:cNvSpPr txBox="1"/>
            <p:nvPr/>
          </p:nvSpPr>
          <p:spPr>
            <a:xfrm rot="-2700000">
              <a:off x="6449706" y="3828562"/>
              <a:ext cx="124956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 </a:t>
              </a:r>
            </a:p>
          </p:txBody>
        </p:sp>
        <p:sp>
          <p:nvSpPr>
            <p:cNvPr id="11" name="TextBox 11"/>
            <p:cNvSpPr txBox="1"/>
            <p:nvPr/>
          </p:nvSpPr>
          <p:spPr>
            <a:xfrm rot="-2700000">
              <a:off x="8268148" y="3742338"/>
              <a:ext cx="100568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Food</a:t>
              </a:r>
            </a:p>
          </p:txBody>
        </p:sp>
        <p:sp>
          <p:nvSpPr>
            <p:cNvPr id="12" name="TextBox 12"/>
            <p:cNvSpPr txBox="1"/>
            <p:nvPr/>
          </p:nvSpPr>
          <p:spPr>
            <a:xfrm>
              <a:off x="0" y="-38100"/>
              <a:ext cx="15958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40,000 </a:t>
              </a:r>
            </a:p>
          </p:txBody>
        </p:sp>
        <p:sp>
          <p:nvSpPr>
            <p:cNvPr id="13" name="TextBox 13"/>
            <p:cNvSpPr txBox="1"/>
            <p:nvPr/>
          </p:nvSpPr>
          <p:spPr>
            <a:xfrm>
              <a:off x="12700" y="706234"/>
              <a:ext cx="1583134"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30,000 </a:t>
              </a:r>
            </a:p>
          </p:txBody>
        </p:sp>
        <p:sp>
          <p:nvSpPr>
            <p:cNvPr id="14" name="TextBox 14"/>
            <p:cNvSpPr txBox="1"/>
            <p:nvPr/>
          </p:nvSpPr>
          <p:spPr>
            <a:xfrm>
              <a:off x="26392" y="1450568"/>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5" name="TextBox 15"/>
            <p:cNvSpPr txBox="1"/>
            <p:nvPr/>
          </p:nvSpPr>
          <p:spPr>
            <a:xfrm>
              <a:off x="38695" y="2194902"/>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1216422"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99034" y="530144"/>
              <a:ext cx="7903204" cy="2685952"/>
              <a:chOff x="0" y="291384"/>
              <a:chExt cx="7903204" cy="2685952"/>
            </a:xfrm>
          </p:grpSpPr>
          <p:sp>
            <p:nvSpPr>
              <p:cNvPr id="18" name="Freeform 18"/>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19" name="Freeform 19"/>
              <p:cNvSpPr/>
              <p:nvPr/>
            </p:nvSpPr>
            <p:spPr>
              <a:xfrm>
                <a:off x="1610278" y="1556751"/>
                <a:ext cx="1462093" cy="1420585"/>
              </a:xfrm>
              <a:custGeom>
                <a:avLst/>
                <a:gdLst/>
                <a:ahLst/>
                <a:cxnLst/>
                <a:rect l="l" t="t" r="r" b="b"/>
                <a:pathLst>
                  <a:path w="1462093" h="1420585">
                    <a:moveTo>
                      <a:pt x="0" y="1420585"/>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1420585"/>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2226652"/>
                <a:ext cx="1462093" cy="750684"/>
              </a:xfrm>
              <a:custGeom>
                <a:avLst/>
                <a:gdLst/>
                <a:ahLst/>
                <a:cxnLst/>
                <a:rect l="l" t="t" r="r" b="b"/>
                <a:pathLst>
                  <a:path w="1462093" h="750684">
                    <a:moveTo>
                      <a:pt x="0" y="750684"/>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750684"/>
                    </a:lnTo>
                    <a:close/>
                  </a:path>
                </a:pathLst>
              </a:custGeom>
              <a:solidFill>
                <a:srgbClr val="105652"/>
              </a:solidFill>
            </p:spPr>
          </p:sp>
          <p:sp>
            <p:nvSpPr>
              <p:cNvPr id="22" name="Freeform 22"/>
              <p:cNvSpPr/>
              <p:nvPr/>
            </p:nvSpPr>
            <p:spPr>
              <a:xfrm>
                <a:off x="6441111" y="2226652"/>
                <a:ext cx="1462093" cy="750684"/>
              </a:xfrm>
              <a:custGeom>
                <a:avLst/>
                <a:gdLst/>
                <a:ahLst/>
                <a:cxnLst/>
                <a:rect l="l" t="t" r="r" b="b"/>
                <a:pathLst>
                  <a:path w="1462093" h="750684">
                    <a:moveTo>
                      <a:pt x="0" y="750684"/>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750684"/>
                    </a:lnTo>
                    <a:close/>
                  </a:path>
                </a:pathLst>
              </a:custGeom>
              <a:solidFill>
                <a:srgbClr val="105652"/>
              </a:solidFill>
            </p:spPr>
          </p:sp>
        </p:grpSp>
      </p:grpSp>
      <p:pic>
        <p:nvPicPr>
          <p:cNvPr id="23" name="Picture 23"/>
          <p:cNvPicPr>
            <a:picLocks noChangeAspect="1"/>
          </p:cNvPicPr>
          <p:nvPr/>
        </p:nvPicPr>
        <p:blipFill>
          <a:blip r:embed="rId2"/>
          <a:srcRect/>
          <a:stretch>
            <a:fillRect/>
          </a:stretch>
        </p:blipFill>
        <p:spPr>
          <a:xfrm>
            <a:off x="15033250" y="2591108"/>
            <a:ext cx="1097449" cy="1097449"/>
          </a:xfrm>
          <a:prstGeom prst="rect">
            <a:avLst/>
          </a:prstGeom>
        </p:spPr>
      </p:pic>
      <p:pic>
        <p:nvPicPr>
          <p:cNvPr id="24" name="Picture 24"/>
          <p:cNvPicPr>
            <a:picLocks noChangeAspect="1"/>
          </p:cNvPicPr>
          <p:nvPr/>
        </p:nvPicPr>
        <p:blipFill>
          <a:blip r:embed="rId3"/>
          <a:srcRect/>
          <a:stretch>
            <a:fillRect/>
          </a:stretch>
        </p:blipFill>
        <p:spPr>
          <a:xfrm>
            <a:off x="12734360" y="2128345"/>
            <a:ext cx="982177" cy="952414"/>
          </a:xfrm>
          <a:prstGeom prst="rect">
            <a:avLst/>
          </a:prstGeom>
        </p:spPr>
      </p:pic>
      <p:pic>
        <p:nvPicPr>
          <p:cNvPr id="25" name="Picture 25"/>
          <p:cNvPicPr>
            <a:picLocks noChangeAspect="1"/>
          </p:cNvPicPr>
          <p:nvPr/>
        </p:nvPicPr>
        <p:blipFill>
          <a:blip r:embed="rId4"/>
          <a:srcRect/>
          <a:stretch>
            <a:fillRect/>
          </a:stretch>
        </p:blipFill>
        <p:spPr>
          <a:xfrm>
            <a:off x="11083054" y="760194"/>
            <a:ext cx="1697514" cy="1697514"/>
          </a:xfrm>
          <a:prstGeom prst="rect">
            <a:avLst/>
          </a:prstGeom>
        </p:spPr>
      </p:pic>
      <p:pic>
        <p:nvPicPr>
          <p:cNvPr id="26" name="Picture 26"/>
          <p:cNvPicPr>
            <a:picLocks noChangeAspect="1"/>
          </p:cNvPicPr>
          <p:nvPr/>
        </p:nvPicPr>
        <p:blipFill>
          <a:blip r:embed="rId5"/>
          <a:srcRect/>
          <a:stretch>
            <a:fillRect/>
          </a:stretch>
        </p:blipFill>
        <p:spPr>
          <a:xfrm>
            <a:off x="16023850" y="2386497"/>
            <a:ext cx="1506672" cy="1506672"/>
          </a:xfrm>
          <a:prstGeom prst="rect">
            <a:avLst/>
          </a:prstGeom>
        </p:spPr>
      </p:pic>
      <p:grpSp>
        <p:nvGrpSpPr>
          <p:cNvPr id="27" name="Group 27"/>
          <p:cNvGrpSpPr/>
          <p:nvPr/>
        </p:nvGrpSpPr>
        <p:grpSpPr>
          <a:xfrm>
            <a:off x="669952" y="6532392"/>
            <a:ext cx="8602485" cy="3200893"/>
            <a:chOff x="0" y="0"/>
            <a:chExt cx="11344438" cy="4221145"/>
          </a:xfrm>
        </p:grpSpPr>
        <p:sp>
          <p:nvSpPr>
            <p:cNvPr id="28" name="Freeform 28"/>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9" name="Freeform 29"/>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30" name="TextBox 30"/>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£30,500</a:t>
            </a:r>
          </a:p>
        </p:txBody>
      </p:sp>
      <p:sp>
        <p:nvSpPr>
          <p:cNvPr id="31" name="TextBox 31"/>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64%</a:t>
            </a:r>
          </a:p>
        </p:txBody>
      </p:sp>
      <p:sp>
        <p:nvSpPr>
          <p:cNvPr id="32" name="TextBox 32"/>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5,000</a:t>
            </a:r>
          </a:p>
        </p:txBody>
      </p:sp>
      <p:sp>
        <p:nvSpPr>
          <p:cNvPr id="33" name="TextBox 33"/>
          <p:cNvSpPr txBox="1"/>
          <p:nvPr/>
        </p:nvSpPr>
        <p:spPr>
          <a:xfrm>
            <a:off x="1028700" y="3010516"/>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4" name="TextBox 34"/>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5" name="TextBox 35"/>
          <p:cNvSpPr txBox="1"/>
          <p:nvPr/>
        </p:nvSpPr>
        <p:spPr>
          <a:xfrm>
            <a:off x="5327389" y="2592832"/>
            <a:ext cx="3945048" cy="1426224"/>
          </a:xfrm>
          <a:prstGeom prst="rect">
            <a:avLst/>
          </a:prstGeom>
        </p:spPr>
        <p:txBody>
          <a:bodyPr wrap="square" lIns="0" tIns="0" rIns="0" bIns="0" rtlCol="0" anchor="t">
            <a:spAutoFit/>
          </a:bodyPr>
          <a:lstStyle/>
          <a:p>
            <a:pPr>
              <a:lnSpc>
                <a:spcPts val="3839"/>
              </a:lnSpc>
            </a:pPr>
            <a:r>
              <a:rPr lang="en-US" sz="2399" dirty="0">
                <a:solidFill>
                  <a:srgbClr val="000000"/>
                </a:solidFill>
                <a:latin typeface="Poppins"/>
              </a:rPr>
              <a:t>Of people have a university level qualification</a:t>
            </a:r>
          </a:p>
        </p:txBody>
      </p:sp>
      <p:sp>
        <p:nvSpPr>
          <p:cNvPr id="36" name="TextBox 36"/>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7" name="TextBox 37"/>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Cambridge</a:t>
            </a:r>
          </a:p>
        </p:txBody>
      </p:sp>
      <p:sp>
        <p:nvSpPr>
          <p:cNvPr id="38" name="TextBox 38"/>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69,600</a:t>
            </a:r>
          </a:p>
        </p:txBody>
      </p:sp>
      <p:sp>
        <p:nvSpPr>
          <p:cNvPr id="39" name="TextBox 39"/>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cambridge</a:t>
            </a:r>
          </a:p>
        </p:txBody>
      </p:sp>
      <p:sp>
        <p:nvSpPr>
          <p:cNvPr id="40" name="TextBox 4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
        <p:nvSpPr>
          <p:cNvPr id="41" name="TextBox 41"/>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ASTRAZENECA</a:t>
            </a:r>
          </a:p>
        </p:txBody>
      </p:sp>
      <p:sp>
        <p:nvSpPr>
          <p:cNvPr id="42" name="TextBox 42"/>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UNIVERSITY OF CAMBRIDGE</a:t>
            </a:r>
          </a:p>
        </p:txBody>
      </p:sp>
      <p:sp>
        <p:nvSpPr>
          <p:cNvPr id="43" name="TextBox 43"/>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pharmaceutical company with a huge presence in Cambridge, with opportunities in life sciences, digital and research.</a:t>
            </a:r>
          </a:p>
        </p:txBody>
      </p:sp>
      <p:sp>
        <p:nvSpPr>
          <p:cNvPr id="44" name="TextBox 44"/>
          <p:cNvSpPr txBox="1"/>
          <p:nvPr/>
        </p:nvSpPr>
        <p:spPr>
          <a:xfrm>
            <a:off x="3060626" y="8749614"/>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largest employers in Cambridge, with opportunities in professional services, digital, academia and student services including mental health support.</a:t>
            </a:r>
          </a:p>
        </p:txBody>
      </p:sp>
      <p:grpSp>
        <p:nvGrpSpPr>
          <p:cNvPr id="45" name="Group 45"/>
          <p:cNvGrpSpPr/>
          <p:nvPr/>
        </p:nvGrpSpPr>
        <p:grpSpPr>
          <a:xfrm>
            <a:off x="9909658" y="6522867"/>
            <a:ext cx="7742469" cy="3200893"/>
            <a:chOff x="0" y="0"/>
            <a:chExt cx="10210301" cy="4221145"/>
          </a:xfrm>
        </p:grpSpPr>
        <p:sp>
          <p:nvSpPr>
            <p:cNvPr id="46" name="Freeform 46"/>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7" name="Freeform 47"/>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8" name="TextBox 48"/>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9" name="TextBox 49"/>
          <p:cNvSpPr txBox="1"/>
          <p:nvPr/>
        </p:nvSpPr>
        <p:spPr>
          <a:xfrm>
            <a:off x="10063619" y="728381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50" name="TextBox 50"/>
          <p:cNvSpPr txBox="1"/>
          <p:nvPr/>
        </p:nvSpPr>
        <p:spPr>
          <a:xfrm>
            <a:off x="11931811" y="677197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51" name="TextBox 51"/>
          <p:cNvSpPr txBox="1"/>
          <p:nvPr/>
        </p:nvSpPr>
        <p:spPr>
          <a:xfrm>
            <a:off x="11931811" y="7300905"/>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2" name="TextBox 52"/>
          <p:cNvSpPr txBox="1"/>
          <p:nvPr/>
        </p:nvSpPr>
        <p:spPr>
          <a:xfrm>
            <a:off x="10063619" y="7826156"/>
            <a:ext cx="1868192"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3" name="TextBox 53"/>
          <p:cNvSpPr txBox="1"/>
          <p:nvPr/>
        </p:nvSpPr>
        <p:spPr>
          <a:xfrm>
            <a:off x="10063619" y="872643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54" name="TextBox 54"/>
          <p:cNvSpPr txBox="1"/>
          <p:nvPr/>
        </p:nvSpPr>
        <p:spPr>
          <a:xfrm>
            <a:off x="10077750" y="9207767"/>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FOOD</a:t>
            </a:r>
          </a:p>
        </p:txBody>
      </p:sp>
      <p:sp>
        <p:nvSpPr>
          <p:cNvPr id="55" name="TextBox 55"/>
          <p:cNvSpPr txBox="1"/>
          <p:nvPr/>
        </p:nvSpPr>
        <p:spPr>
          <a:xfrm>
            <a:off x="11931811" y="8026933"/>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56" name="TextBox 56"/>
          <p:cNvSpPr txBox="1"/>
          <p:nvPr/>
        </p:nvSpPr>
        <p:spPr>
          <a:xfrm>
            <a:off x="11931811" y="8694529"/>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7" name="TextBox 57"/>
          <p:cNvSpPr txBox="1"/>
          <p:nvPr/>
        </p:nvSpPr>
        <p:spPr>
          <a:xfrm>
            <a:off x="11931811" y="9200782"/>
            <a:ext cx="5598711"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food manufacturing, distribution, farming</a:t>
            </a:r>
          </a:p>
        </p:txBody>
      </p:sp>
      <p:pic>
        <p:nvPicPr>
          <p:cNvPr id="58" name="Picture 58"/>
          <p:cNvPicPr>
            <a:picLocks noChangeAspect="1"/>
          </p:cNvPicPr>
          <p:nvPr/>
        </p:nvPicPr>
        <p:blipFill>
          <a:blip r:embed="rId6"/>
          <a:srcRect/>
          <a:stretch>
            <a:fillRect/>
          </a:stretch>
        </p:blipFill>
        <p:spPr>
          <a:xfrm>
            <a:off x="13939656" y="2302160"/>
            <a:ext cx="870475" cy="870475"/>
          </a:xfrm>
          <a:prstGeom prst="rect">
            <a:avLst/>
          </a:prstGeom>
        </p:spPr>
      </p:pic>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1450"/>
            <a:chOff x="0" y="-38100"/>
            <a:chExt cx="9675846" cy="4948599"/>
          </a:xfrm>
        </p:grpSpPr>
        <p:sp>
          <p:nvSpPr>
            <p:cNvPr id="7" name="TextBox 7"/>
            <p:cNvSpPr txBox="1"/>
            <p:nvPr/>
          </p:nvSpPr>
          <p:spPr>
            <a:xfrm rot="-2700000">
              <a:off x="1674289"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2700000">
              <a:off x="3042866" y="3894792"/>
              <a:ext cx="143688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 </a:t>
              </a:r>
            </a:p>
          </p:txBody>
        </p:sp>
        <p:sp>
          <p:nvSpPr>
            <p:cNvPr id="9" name="TextBox 9"/>
            <p:cNvSpPr txBox="1"/>
            <p:nvPr/>
          </p:nvSpPr>
          <p:spPr>
            <a:xfrm rot="18900000">
              <a:off x="4776692" y="3792906"/>
              <a:ext cx="1513320"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5735643" y="4113405"/>
              <a:ext cx="2055217"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 </a:t>
              </a:r>
            </a:p>
          </p:txBody>
        </p:sp>
        <p:sp>
          <p:nvSpPr>
            <p:cNvPr id="11" name="TextBox 11"/>
            <p:cNvSpPr txBox="1"/>
            <p:nvPr/>
          </p:nvSpPr>
          <p:spPr>
            <a:xfrm rot="18900000">
              <a:off x="6586041" y="4368555"/>
              <a:ext cx="303783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2" name="TextBox 12"/>
            <p:cNvSpPr txBox="1"/>
            <p:nvPr/>
          </p:nvSpPr>
          <p:spPr>
            <a:xfrm>
              <a:off x="39092" y="-38100"/>
              <a:ext cx="1530350"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25,000 </a:t>
              </a:r>
            </a:p>
          </p:txBody>
        </p:sp>
        <p:sp>
          <p:nvSpPr>
            <p:cNvPr id="13" name="TextBox 13"/>
            <p:cNvSpPr txBox="1"/>
            <p:nvPr/>
          </p:nvSpPr>
          <p:spPr>
            <a:xfrm>
              <a:off x="0" y="557367"/>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4" name="TextBox 14"/>
            <p:cNvSpPr txBox="1"/>
            <p:nvPr/>
          </p:nvSpPr>
          <p:spPr>
            <a:xfrm>
              <a:off x="51395" y="11528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5" name="TextBox 15"/>
            <p:cNvSpPr txBox="1"/>
            <p:nvPr/>
          </p:nvSpPr>
          <p:spPr>
            <a:xfrm>
              <a:off x="12303" y="1748301"/>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6" name="TextBox 16"/>
            <p:cNvSpPr txBox="1"/>
            <p:nvPr/>
          </p:nvSpPr>
          <p:spPr>
            <a:xfrm>
              <a:off x="265509" y="2343769"/>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7" name="TextBox 17"/>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72642" y="708784"/>
              <a:ext cx="7903204" cy="2507312"/>
              <a:chOff x="0" y="470024"/>
              <a:chExt cx="7903204" cy="2507312"/>
            </a:xfrm>
          </p:grpSpPr>
          <p:sp>
            <p:nvSpPr>
              <p:cNvPr id="19" name="Freeform 19"/>
              <p:cNvSpPr/>
              <p:nvPr/>
            </p:nvSpPr>
            <p:spPr>
              <a:xfrm>
                <a:off x="0" y="470024"/>
                <a:ext cx="1462093" cy="2507312"/>
              </a:xfrm>
              <a:custGeom>
                <a:avLst/>
                <a:gdLst/>
                <a:ahLst/>
                <a:cxnLst/>
                <a:rect l="l" t="t" r="r" b="b"/>
                <a:pathLst>
                  <a:path w="1462093" h="2507312">
                    <a:moveTo>
                      <a:pt x="0" y="2507312"/>
                    </a:moveTo>
                    <a:lnTo>
                      <a:pt x="0" y="116967"/>
                    </a:lnTo>
                    <a:cubicBezTo>
                      <a:pt x="0" y="52368"/>
                      <a:pt x="52368" y="0"/>
                      <a:pt x="116967" y="0"/>
                    </a:cubicBezTo>
                    <a:lnTo>
                      <a:pt x="1345125" y="0"/>
                    </a:lnTo>
                    <a:cubicBezTo>
                      <a:pt x="1409725" y="0"/>
                      <a:pt x="1462093" y="52368"/>
                      <a:pt x="1462093" y="116967"/>
                    </a:cubicBezTo>
                    <a:lnTo>
                      <a:pt x="1462093" y="2507312"/>
                    </a:lnTo>
                    <a:close/>
                  </a:path>
                </a:pathLst>
              </a:custGeom>
              <a:solidFill>
                <a:srgbClr val="105652"/>
              </a:solidFill>
            </p:spPr>
          </p:sp>
          <p:sp>
            <p:nvSpPr>
              <p:cNvPr id="20" name="Freeform 20"/>
              <p:cNvSpPr/>
              <p:nvPr/>
            </p:nvSpPr>
            <p:spPr>
              <a:xfrm>
                <a:off x="1610278" y="1184584"/>
                <a:ext cx="1462093" cy="1792751"/>
              </a:xfrm>
              <a:custGeom>
                <a:avLst/>
                <a:gdLst/>
                <a:ahLst/>
                <a:cxnLst/>
                <a:rect l="l" t="t" r="r" b="b"/>
                <a:pathLst>
                  <a:path w="1462093" h="1792751">
                    <a:moveTo>
                      <a:pt x="0" y="1792752"/>
                    </a:moveTo>
                    <a:lnTo>
                      <a:pt x="0" y="116968"/>
                    </a:lnTo>
                    <a:cubicBezTo>
                      <a:pt x="0" y="52368"/>
                      <a:pt x="52368" y="0"/>
                      <a:pt x="116967" y="0"/>
                    </a:cubicBezTo>
                    <a:lnTo>
                      <a:pt x="1345125" y="0"/>
                    </a:lnTo>
                    <a:cubicBezTo>
                      <a:pt x="1376147" y="0"/>
                      <a:pt x="1405898" y="12324"/>
                      <a:pt x="1427834" y="34259"/>
                    </a:cubicBezTo>
                    <a:cubicBezTo>
                      <a:pt x="1449769" y="56195"/>
                      <a:pt x="1462093" y="85946"/>
                      <a:pt x="1462093" y="116968"/>
                    </a:cubicBezTo>
                    <a:lnTo>
                      <a:pt x="1462093" y="1792752"/>
                    </a:lnTo>
                    <a:close/>
                  </a:path>
                </a:pathLst>
              </a:custGeom>
              <a:solidFill>
                <a:srgbClr val="105652"/>
              </a:solidFill>
            </p:spPr>
          </p:sp>
          <p:sp>
            <p:nvSpPr>
              <p:cNvPr id="21" name="Freeform 21"/>
              <p:cNvSpPr/>
              <p:nvPr/>
            </p:nvSpPr>
            <p:spPr>
              <a:xfrm>
                <a:off x="3220556" y="1422771"/>
                <a:ext cx="1462093" cy="1554565"/>
              </a:xfrm>
              <a:custGeom>
                <a:avLst/>
                <a:gdLst/>
                <a:ahLst/>
                <a:cxnLst/>
                <a:rect l="l" t="t" r="r" b="b"/>
                <a:pathLst>
                  <a:path w="1462093" h="1554565">
                    <a:moveTo>
                      <a:pt x="0" y="1554565"/>
                    </a:moveTo>
                    <a:lnTo>
                      <a:pt x="0" y="116968"/>
                    </a:lnTo>
                    <a:cubicBezTo>
                      <a:pt x="0" y="85946"/>
                      <a:pt x="12323" y="56195"/>
                      <a:pt x="34259" y="34259"/>
                    </a:cubicBezTo>
                    <a:cubicBezTo>
                      <a:pt x="56194" y="12323"/>
                      <a:pt x="85945" y="0"/>
                      <a:pt x="116967" y="0"/>
                    </a:cubicBezTo>
                    <a:lnTo>
                      <a:pt x="1345125" y="0"/>
                    </a:lnTo>
                    <a:cubicBezTo>
                      <a:pt x="1409724" y="0"/>
                      <a:pt x="1462092" y="52368"/>
                      <a:pt x="1462092" y="116968"/>
                    </a:cubicBezTo>
                    <a:lnTo>
                      <a:pt x="1462092" y="1554565"/>
                    </a:lnTo>
                    <a:close/>
                  </a:path>
                </a:pathLst>
              </a:custGeom>
              <a:solidFill>
                <a:srgbClr val="105652"/>
              </a:solidFill>
            </p:spPr>
          </p:sp>
          <p:sp>
            <p:nvSpPr>
              <p:cNvPr id="22" name="Freeform 22"/>
              <p:cNvSpPr/>
              <p:nvPr/>
            </p:nvSpPr>
            <p:spPr>
              <a:xfrm>
                <a:off x="4830833" y="2018238"/>
                <a:ext cx="1462093" cy="959097"/>
              </a:xfrm>
              <a:custGeom>
                <a:avLst/>
                <a:gdLst/>
                <a:ahLst/>
                <a:cxnLst/>
                <a:rect l="l" t="t" r="r" b="b"/>
                <a:pathLst>
                  <a:path w="1462093" h="959097">
                    <a:moveTo>
                      <a:pt x="0" y="959098"/>
                    </a:moveTo>
                    <a:lnTo>
                      <a:pt x="0" y="116968"/>
                    </a:lnTo>
                    <a:cubicBezTo>
                      <a:pt x="0" y="52368"/>
                      <a:pt x="52369" y="0"/>
                      <a:pt x="116968" y="0"/>
                    </a:cubicBezTo>
                    <a:lnTo>
                      <a:pt x="1345126" y="0"/>
                    </a:lnTo>
                    <a:cubicBezTo>
                      <a:pt x="1376147" y="0"/>
                      <a:pt x="1405899" y="12324"/>
                      <a:pt x="1427834" y="34259"/>
                    </a:cubicBezTo>
                    <a:cubicBezTo>
                      <a:pt x="1449770" y="56195"/>
                      <a:pt x="1462093" y="85946"/>
                      <a:pt x="1462093" y="116968"/>
                    </a:cubicBezTo>
                    <a:lnTo>
                      <a:pt x="1462093" y="959098"/>
                    </a:lnTo>
                    <a:close/>
                  </a:path>
                </a:pathLst>
              </a:custGeom>
              <a:solidFill>
                <a:srgbClr val="105652"/>
              </a:solidFill>
            </p:spPr>
          </p:sp>
          <p:sp>
            <p:nvSpPr>
              <p:cNvPr id="23" name="Freeform 23"/>
              <p:cNvSpPr/>
              <p:nvPr/>
            </p:nvSpPr>
            <p:spPr>
              <a:xfrm>
                <a:off x="6441111" y="2018238"/>
                <a:ext cx="1462093" cy="959097"/>
              </a:xfrm>
              <a:custGeom>
                <a:avLst/>
                <a:gdLst/>
                <a:ahLst/>
                <a:cxnLst/>
                <a:rect l="l" t="t" r="r" b="b"/>
                <a:pathLst>
                  <a:path w="1462093" h="959097">
                    <a:moveTo>
                      <a:pt x="0" y="959098"/>
                    </a:moveTo>
                    <a:lnTo>
                      <a:pt x="0" y="116968"/>
                    </a:lnTo>
                    <a:cubicBezTo>
                      <a:pt x="0" y="85946"/>
                      <a:pt x="12323" y="56195"/>
                      <a:pt x="34259" y="34259"/>
                    </a:cubicBezTo>
                    <a:cubicBezTo>
                      <a:pt x="56195" y="12324"/>
                      <a:pt x="85946" y="0"/>
                      <a:pt x="116968" y="0"/>
                    </a:cubicBezTo>
                    <a:lnTo>
                      <a:pt x="1345125" y="0"/>
                    </a:lnTo>
                    <a:cubicBezTo>
                      <a:pt x="1409725" y="0"/>
                      <a:pt x="1462093" y="52368"/>
                      <a:pt x="1462093" y="116968"/>
                    </a:cubicBezTo>
                    <a:lnTo>
                      <a:pt x="1462093" y="959098"/>
                    </a:lnTo>
                    <a:close/>
                  </a:path>
                </a:pathLst>
              </a:custGeom>
              <a:solidFill>
                <a:srgbClr val="105652"/>
              </a:solidFill>
            </p:spPr>
          </p:sp>
        </p:grpSp>
      </p:grpSp>
      <p:pic>
        <p:nvPicPr>
          <p:cNvPr id="24" name="Picture 24"/>
          <p:cNvPicPr>
            <a:picLocks noChangeAspect="1"/>
          </p:cNvPicPr>
          <p:nvPr/>
        </p:nvPicPr>
        <p:blipFill>
          <a:blip r:embed="rId2"/>
          <a:srcRect/>
          <a:stretch>
            <a:fillRect/>
          </a:stretch>
        </p:blipFill>
        <p:spPr>
          <a:xfrm>
            <a:off x="11383086" y="1319734"/>
            <a:ext cx="1097449" cy="1097449"/>
          </a:xfrm>
          <a:prstGeom prst="rect">
            <a:avLst/>
          </a:prstGeom>
        </p:spPr>
      </p:pic>
      <p:pic>
        <p:nvPicPr>
          <p:cNvPr id="25" name="Picture 25"/>
          <p:cNvPicPr>
            <a:picLocks noChangeAspect="1"/>
          </p:cNvPicPr>
          <p:nvPr/>
        </p:nvPicPr>
        <p:blipFill>
          <a:blip r:embed="rId3"/>
          <a:srcRect/>
          <a:stretch>
            <a:fillRect/>
          </a:stretch>
        </p:blipFill>
        <p:spPr>
          <a:xfrm>
            <a:off x="12734360" y="1971976"/>
            <a:ext cx="982177" cy="952414"/>
          </a:xfrm>
          <a:prstGeom prst="rect">
            <a:avLst/>
          </a:prstGeom>
        </p:spPr>
      </p:pic>
      <p:grpSp>
        <p:nvGrpSpPr>
          <p:cNvPr id="26" name="Group 26"/>
          <p:cNvGrpSpPr/>
          <p:nvPr/>
        </p:nvGrpSpPr>
        <p:grpSpPr>
          <a:xfrm>
            <a:off x="669952" y="6532392"/>
            <a:ext cx="8602485" cy="3200893"/>
            <a:chOff x="0" y="0"/>
            <a:chExt cx="11344438" cy="4221145"/>
          </a:xfrm>
        </p:grpSpPr>
        <p:sp>
          <p:nvSpPr>
            <p:cNvPr id="27" name="Freeform 27"/>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8" name="Freeform 28"/>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9" name="TextBox 29"/>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£25,600</a:t>
            </a:r>
          </a:p>
        </p:txBody>
      </p:sp>
      <p:sp>
        <p:nvSpPr>
          <p:cNvPr id="30" name="TextBox 30"/>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36%</a:t>
            </a:r>
          </a:p>
        </p:txBody>
      </p:sp>
      <p:sp>
        <p:nvSpPr>
          <p:cNvPr id="31" name="TextBox 31"/>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8,000</a:t>
            </a:r>
          </a:p>
        </p:txBody>
      </p:sp>
      <p:sp>
        <p:nvSpPr>
          <p:cNvPr id="32" name="TextBox 32"/>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3" name="TextBox 33"/>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4" name="TextBox 34"/>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5" name="TextBox 35"/>
          <p:cNvSpPr txBox="1"/>
          <p:nvPr/>
        </p:nvSpPr>
        <p:spPr>
          <a:xfrm>
            <a:off x="1028700" y="331039"/>
            <a:ext cx="532743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peterborough</a:t>
            </a:r>
          </a:p>
        </p:txBody>
      </p:sp>
      <p:sp>
        <p:nvSpPr>
          <p:cNvPr id="36" name="TextBox 36"/>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98,000</a:t>
            </a:r>
          </a:p>
        </p:txBody>
      </p:sp>
      <p:sp>
        <p:nvSpPr>
          <p:cNvPr id="37" name="TextBox 37"/>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PETERBOROUGH</a:t>
            </a:r>
          </a:p>
        </p:txBody>
      </p:sp>
      <p:sp>
        <p:nvSpPr>
          <p:cNvPr id="38" name="TextBox 38"/>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AMAZON</a:t>
            </a:r>
          </a:p>
        </p:txBody>
      </p:sp>
      <p:sp>
        <p:nvSpPr>
          <p:cNvPr id="39" name="TextBox 39"/>
          <p:cNvSpPr txBox="1"/>
          <p:nvPr/>
        </p:nvSpPr>
        <p:spPr>
          <a:xfrm>
            <a:off x="1021769" y="8988692"/>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LIDL</a:t>
            </a:r>
          </a:p>
        </p:txBody>
      </p:sp>
      <p:sp>
        <p:nvSpPr>
          <p:cNvPr id="40" name="TextBox 40"/>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the world's largest online retailers and service providers, employing almost 1.5 million people globally, with a major distribution centre in Peterborough.</a:t>
            </a:r>
          </a:p>
        </p:txBody>
      </p:sp>
      <p:sp>
        <p:nvSpPr>
          <p:cNvPr id="41" name="TextBox 41"/>
          <p:cNvSpPr txBox="1"/>
          <p:nvPr/>
        </p:nvSpPr>
        <p:spPr>
          <a:xfrm>
            <a:off x="3060638" y="8887727"/>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European retailer, with a £70million warehouse in Peterborough, employing over 400 people.</a:t>
            </a:r>
          </a:p>
        </p:txBody>
      </p:sp>
      <p:grpSp>
        <p:nvGrpSpPr>
          <p:cNvPr id="42" name="Group 42"/>
          <p:cNvGrpSpPr/>
          <p:nvPr/>
        </p:nvGrpSpPr>
        <p:grpSpPr>
          <a:xfrm>
            <a:off x="9909658" y="6532392"/>
            <a:ext cx="7742469" cy="3200893"/>
            <a:chOff x="0" y="0"/>
            <a:chExt cx="10210301" cy="4221145"/>
          </a:xfrm>
        </p:grpSpPr>
        <p:sp>
          <p:nvSpPr>
            <p:cNvPr id="43" name="Freeform 43"/>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4" name="Freeform 44"/>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5" name="TextBox 45"/>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6" name="TextBox 46"/>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2437868" y="679196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48" name="TextBox 48"/>
          <p:cNvSpPr txBox="1"/>
          <p:nvPr/>
        </p:nvSpPr>
        <p:spPr>
          <a:xfrm>
            <a:off x="12437868" y="7321097"/>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49" name="TextBox 49"/>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50" name="TextBox 50"/>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51" name="TextBox 51"/>
          <p:cNvSpPr txBox="1"/>
          <p:nvPr/>
        </p:nvSpPr>
        <p:spPr>
          <a:xfrm>
            <a:off x="10077750" y="9136400"/>
            <a:ext cx="214153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52" name="TextBox 52"/>
          <p:cNvSpPr txBox="1"/>
          <p:nvPr/>
        </p:nvSpPr>
        <p:spPr>
          <a:xfrm>
            <a:off x="12437868" y="790780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53" name="TextBox 53"/>
          <p:cNvSpPr txBox="1"/>
          <p:nvPr/>
        </p:nvSpPr>
        <p:spPr>
          <a:xfrm>
            <a:off x="12437868" y="8513566"/>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sp>
        <p:nvSpPr>
          <p:cNvPr id="54" name="TextBox 54"/>
          <p:cNvSpPr txBox="1"/>
          <p:nvPr/>
        </p:nvSpPr>
        <p:spPr>
          <a:xfrm>
            <a:off x="12437868" y="9143632"/>
            <a:ext cx="5092654"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pic>
        <p:nvPicPr>
          <p:cNvPr id="55" name="Picture 55"/>
          <p:cNvPicPr>
            <a:picLocks noChangeAspect="1"/>
          </p:cNvPicPr>
          <p:nvPr/>
        </p:nvPicPr>
        <p:blipFill>
          <a:blip r:embed="rId4"/>
          <a:srcRect/>
          <a:stretch>
            <a:fillRect/>
          </a:stretch>
        </p:blipFill>
        <p:spPr>
          <a:xfrm>
            <a:off x="13879456" y="2041525"/>
            <a:ext cx="933497" cy="1018190"/>
          </a:xfrm>
          <a:prstGeom prst="rect">
            <a:avLst/>
          </a:prstGeom>
        </p:spPr>
      </p:pic>
      <p:pic>
        <p:nvPicPr>
          <p:cNvPr id="56" name="Picture 56"/>
          <p:cNvPicPr>
            <a:picLocks noChangeAspect="1"/>
          </p:cNvPicPr>
          <p:nvPr/>
        </p:nvPicPr>
        <p:blipFill>
          <a:blip r:embed="rId5"/>
          <a:srcRect/>
          <a:stretch>
            <a:fillRect/>
          </a:stretch>
        </p:blipFill>
        <p:spPr>
          <a:xfrm>
            <a:off x="15125632" y="2547696"/>
            <a:ext cx="1003308" cy="905764"/>
          </a:xfrm>
          <a:prstGeom prst="rect">
            <a:avLst/>
          </a:prstGeom>
        </p:spPr>
      </p:pic>
      <p:pic>
        <p:nvPicPr>
          <p:cNvPr id="57" name="Picture 57"/>
          <p:cNvPicPr>
            <a:picLocks noChangeAspect="1"/>
          </p:cNvPicPr>
          <p:nvPr/>
        </p:nvPicPr>
        <p:blipFill>
          <a:blip r:embed="rId6"/>
          <a:srcRect/>
          <a:stretch>
            <a:fillRect/>
          </a:stretch>
        </p:blipFill>
        <p:spPr>
          <a:xfrm>
            <a:off x="16316336" y="2594940"/>
            <a:ext cx="942964" cy="929548"/>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097545" y="1810479"/>
            <a:ext cx="7256885" cy="3712951"/>
            <a:chOff x="0" y="-38100"/>
            <a:chExt cx="9675846" cy="4950601"/>
          </a:xfrm>
        </p:grpSpPr>
        <p:sp>
          <p:nvSpPr>
            <p:cNvPr id="7" name="TextBox 7"/>
            <p:cNvSpPr txBox="1"/>
            <p:nvPr/>
          </p:nvSpPr>
          <p:spPr>
            <a:xfrm rot="-2700000">
              <a:off x="545731"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8" name="TextBox 8"/>
            <p:cNvSpPr txBox="1"/>
            <p:nvPr/>
          </p:nvSpPr>
          <p:spPr>
            <a:xfrm rot="18900000">
              <a:off x="1777871" y="4370557"/>
              <a:ext cx="3137586"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894845"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10" name="TextBox 10"/>
            <p:cNvSpPr txBox="1"/>
            <p:nvPr/>
          </p:nvSpPr>
          <p:spPr>
            <a:xfrm rot="-2700000">
              <a:off x="6380292" y="3846382"/>
              <a:ext cx="1299964"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Digital</a:t>
              </a:r>
            </a:p>
          </p:txBody>
        </p:sp>
        <p:sp>
          <p:nvSpPr>
            <p:cNvPr id="11" name="TextBox 11"/>
            <p:cNvSpPr txBox="1"/>
            <p:nvPr/>
          </p:nvSpPr>
          <p:spPr>
            <a:xfrm rot="-2700000">
              <a:off x="7955509"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2" name="TextBox 12"/>
            <p:cNvSpPr txBox="1"/>
            <p:nvPr/>
          </p:nvSpPr>
          <p:spPr>
            <a:xfrm>
              <a:off x="0" y="-38100"/>
              <a:ext cx="156944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20,000 </a:t>
              </a:r>
            </a:p>
          </p:txBody>
        </p:sp>
        <p:sp>
          <p:nvSpPr>
            <p:cNvPr id="13" name="TextBox 13"/>
            <p:cNvSpPr txBox="1"/>
            <p:nvPr/>
          </p:nvSpPr>
          <p:spPr>
            <a:xfrm>
              <a:off x="51395" y="706234"/>
              <a:ext cx="151804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15,000 </a:t>
              </a:r>
            </a:p>
          </p:txBody>
        </p:sp>
        <p:sp>
          <p:nvSpPr>
            <p:cNvPr id="14" name="TextBox 14"/>
            <p:cNvSpPr txBox="1"/>
            <p:nvPr/>
          </p:nvSpPr>
          <p:spPr>
            <a:xfrm>
              <a:off x="12303" y="1450568"/>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5" name="TextBox 15"/>
            <p:cNvSpPr txBox="1"/>
            <p:nvPr/>
          </p:nvSpPr>
          <p:spPr>
            <a:xfrm>
              <a:off x="265509" y="2194902"/>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119003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7" name="Group 17"/>
            <p:cNvGrpSpPr>
              <a:grpSpLocks noChangeAspect="1"/>
            </p:cNvGrpSpPr>
            <p:nvPr/>
          </p:nvGrpSpPr>
          <p:grpSpPr>
            <a:xfrm>
              <a:off x="1772642" y="232410"/>
              <a:ext cx="7903204" cy="2983686"/>
              <a:chOff x="0" y="-6350"/>
              <a:chExt cx="7903204" cy="2983686"/>
            </a:xfrm>
          </p:grpSpPr>
          <p:sp>
            <p:nvSpPr>
              <p:cNvPr id="18" name="Freeform 18"/>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9" name="Freeform 19"/>
              <p:cNvSpPr/>
              <p:nvPr/>
            </p:nvSpPr>
            <p:spPr>
              <a:xfrm>
                <a:off x="1610278" y="1482318"/>
                <a:ext cx="1462093" cy="1495018"/>
              </a:xfrm>
              <a:custGeom>
                <a:avLst/>
                <a:gdLst/>
                <a:ahLst/>
                <a:cxnLst/>
                <a:rect l="l" t="t" r="r" b="b"/>
                <a:pathLst>
                  <a:path w="1462093" h="1495018">
                    <a:moveTo>
                      <a:pt x="0" y="1495018"/>
                    </a:moveTo>
                    <a:lnTo>
                      <a:pt x="0" y="116967"/>
                    </a:lnTo>
                    <a:cubicBezTo>
                      <a:pt x="0" y="52368"/>
                      <a:pt x="52368" y="0"/>
                      <a:pt x="116967" y="0"/>
                    </a:cubicBezTo>
                    <a:lnTo>
                      <a:pt x="1345125" y="0"/>
                    </a:lnTo>
                    <a:cubicBezTo>
                      <a:pt x="1376147" y="0"/>
                      <a:pt x="1405898" y="12323"/>
                      <a:pt x="1427834" y="34259"/>
                    </a:cubicBezTo>
                    <a:cubicBezTo>
                      <a:pt x="1449769" y="56194"/>
                      <a:pt x="1462093" y="85946"/>
                      <a:pt x="1462093" y="116967"/>
                    </a:cubicBezTo>
                    <a:lnTo>
                      <a:pt x="1462093" y="1495018"/>
                    </a:lnTo>
                    <a:close/>
                  </a:path>
                </a:pathLst>
              </a:custGeom>
              <a:solidFill>
                <a:srgbClr val="105652"/>
              </a:solidFill>
            </p:spPr>
          </p:sp>
          <p:sp>
            <p:nvSpPr>
              <p:cNvPr id="20" name="Freeform 20"/>
              <p:cNvSpPr/>
              <p:nvPr/>
            </p:nvSpPr>
            <p:spPr>
              <a:xfrm>
                <a:off x="3220556" y="1631185"/>
                <a:ext cx="1462093" cy="1346151"/>
              </a:xfrm>
              <a:custGeom>
                <a:avLst/>
                <a:gdLst/>
                <a:ahLst/>
                <a:cxnLst/>
                <a:rect l="l" t="t" r="r" b="b"/>
                <a:pathLst>
                  <a:path w="1462093" h="1346151">
                    <a:moveTo>
                      <a:pt x="0" y="1346151"/>
                    </a:moveTo>
                    <a:lnTo>
                      <a:pt x="0" y="116967"/>
                    </a:lnTo>
                    <a:cubicBezTo>
                      <a:pt x="0" y="85945"/>
                      <a:pt x="12323" y="56194"/>
                      <a:pt x="34259" y="34258"/>
                    </a:cubicBezTo>
                    <a:cubicBezTo>
                      <a:pt x="56194" y="12323"/>
                      <a:pt x="85945" y="0"/>
                      <a:pt x="116967" y="0"/>
                    </a:cubicBezTo>
                    <a:lnTo>
                      <a:pt x="1345125" y="0"/>
                    </a:lnTo>
                    <a:cubicBezTo>
                      <a:pt x="1409724" y="0"/>
                      <a:pt x="1462092" y="52368"/>
                      <a:pt x="1462092" y="116967"/>
                    </a:cubicBezTo>
                    <a:lnTo>
                      <a:pt x="1462092" y="1346151"/>
                    </a:lnTo>
                    <a:close/>
                  </a:path>
                </a:pathLst>
              </a:custGeom>
              <a:solidFill>
                <a:srgbClr val="105652"/>
              </a:solidFill>
            </p:spPr>
          </p:sp>
          <p:sp>
            <p:nvSpPr>
              <p:cNvPr id="21" name="Freeform 21"/>
              <p:cNvSpPr/>
              <p:nvPr/>
            </p:nvSpPr>
            <p:spPr>
              <a:xfrm>
                <a:off x="4830833" y="1780051"/>
                <a:ext cx="1462093" cy="1197284"/>
              </a:xfrm>
              <a:custGeom>
                <a:avLst/>
                <a:gdLst/>
                <a:ahLst/>
                <a:cxnLst/>
                <a:rect l="l" t="t" r="r" b="b"/>
                <a:pathLst>
                  <a:path w="1462093" h="1197284">
                    <a:moveTo>
                      <a:pt x="0" y="1197285"/>
                    </a:moveTo>
                    <a:lnTo>
                      <a:pt x="0" y="116968"/>
                    </a:lnTo>
                    <a:cubicBezTo>
                      <a:pt x="0" y="52369"/>
                      <a:pt x="52369" y="0"/>
                      <a:pt x="116968" y="0"/>
                    </a:cubicBezTo>
                    <a:lnTo>
                      <a:pt x="1345126" y="0"/>
                    </a:lnTo>
                    <a:cubicBezTo>
                      <a:pt x="1376147" y="0"/>
                      <a:pt x="1405899" y="12324"/>
                      <a:pt x="1427834" y="34259"/>
                    </a:cubicBezTo>
                    <a:cubicBezTo>
                      <a:pt x="1449770" y="56195"/>
                      <a:pt x="1462093" y="85946"/>
                      <a:pt x="1462093" y="116968"/>
                    </a:cubicBezTo>
                    <a:lnTo>
                      <a:pt x="1462093" y="1197285"/>
                    </a:lnTo>
                    <a:close/>
                  </a:path>
                </a:pathLst>
              </a:custGeom>
              <a:solidFill>
                <a:srgbClr val="105652"/>
              </a:solidFill>
            </p:spPr>
          </p:sp>
          <p:sp>
            <p:nvSpPr>
              <p:cNvPr id="22" name="Freeform 22"/>
              <p:cNvSpPr/>
              <p:nvPr/>
            </p:nvSpPr>
            <p:spPr>
              <a:xfrm>
                <a:off x="6441111" y="1780051"/>
                <a:ext cx="1462093" cy="1197284"/>
              </a:xfrm>
              <a:custGeom>
                <a:avLst/>
                <a:gdLst/>
                <a:ahLst/>
                <a:cxnLst/>
                <a:rect l="l" t="t" r="r" b="b"/>
                <a:pathLst>
                  <a:path w="1462093" h="1197284">
                    <a:moveTo>
                      <a:pt x="0" y="1197285"/>
                    </a:moveTo>
                    <a:lnTo>
                      <a:pt x="0" y="116968"/>
                    </a:lnTo>
                    <a:cubicBezTo>
                      <a:pt x="0" y="85946"/>
                      <a:pt x="12323" y="56195"/>
                      <a:pt x="34259" y="34259"/>
                    </a:cubicBezTo>
                    <a:cubicBezTo>
                      <a:pt x="56195" y="12324"/>
                      <a:pt x="85946" y="0"/>
                      <a:pt x="116968" y="0"/>
                    </a:cubicBezTo>
                    <a:lnTo>
                      <a:pt x="1345125" y="0"/>
                    </a:lnTo>
                    <a:cubicBezTo>
                      <a:pt x="1409725" y="0"/>
                      <a:pt x="1462093" y="52369"/>
                      <a:pt x="1462093" y="116968"/>
                    </a:cubicBezTo>
                    <a:lnTo>
                      <a:pt x="1462093" y="1197285"/>
                    </a:lnTo>
                    <a:close/>
                  </a:path>
                </a:pathLst>
              </a:custGeom>
              <a:solidFill>
                <a:srgbClr val="105652"/>
              </a:solidFill>
            </p:spPr>
          </p:sp>
        </p:grpSp>
      </p:grpSp>
      <p:grpSp>
        <p:nvGrpSpPr>
          <p:cNvPr id="23" name="Group 23"/>
          <p:cNvGrpSpPr/>
          <p:nvPr/>
        </p:nvGrpSpPr>
        <p:grpSpPr>
          <a:xfrm>
            <a:off x="669952" y="6532392"/>
            <a:ext cx="8602485" cy="3200893"/>
            <a:chOff x="0" y="0"/>
            <a:chExt cx="11344438" cy="4221145"/>
          </a:xfrm>
        </p:grpSpPr>
        <p:sp>
          <p:nvSpPr>
            <p:cNvPr id="24" name="Freeform 24"/>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5" name="Freeform 25"/>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6" name="TextBox 26"/>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£33,400</a:t>
            </a:r>
          </a:p>
        </p:txBody>
      </p:sp>
      <p:sp>
        <p:nvSpPr>
          <p:cNvPr id="27" name="TextBox 27"/>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63%</a:t>
            </a:r>
          </a:p>
        </p:txBody>
      </p:sp>
      <p:sp>
        <p:nvSpPr>
          <p:cNvPr id="28" name="TextBox 28"/>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8,400</a:t>
            </a:r>
          </a:p>
        </p:txBody>
      </p:sp>
      <p:sp>
        <p:nvSpPr>
          <p:cNvPr id="29" name="TextBox 29"/>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30" name="TextBox 30"/>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1" name="TextBox 31"/>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2" name="TextBox 32"/>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south Cambridgeshire</a:t>
            </a:r>
          </a:p>
        </p:txBody>
      </p:sp>
      <p:sp>
        <p:nvSpPr>
          <p:cNvPr id="33" name="TextBox 33"/>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80,000</a:t>
            </a:r>
          </a:p>
        </p:txBody>
      </p:sp>
      <p:sp>
        <p:nvSpPr>
          <p:cNvPr id="34" name="TextBox 34"/>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SOUTH cambridgeSHIRE</a:t>
            </a:r>
          </a:p>
        </p:txBody>
      </p:sp>
      <p:sp>
        <p:nvSpPr>
          <p:cNvPr id="35" name="TextBox 35"/>
          <p:cNvSpPr txBox="1"/>
          <p:nvPr/>
        </p:nvSpPr>
        <p:spPr>
          <a:xfrm>
            <a:off x="1021769" y="7795971"/>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AMINO COMMUNICATIONS</a:t>
            </a:r>
          </a:p>
        </p:txBody>
      </p:sp>
      <p:sp>
        <p:nvSpPr>
          <p:cNvPr id="36" name="TextBox 36"/>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MARSHALL GROUP</a:t>
            </a:r>
          </a:p>
        </p:txBody>
      </p:sp>
      <p:sp>
        <p:nvSpPr>
          <p:cNvPr id="37" name="TextBox 37"/>
          <p:cNvSpPr txBox="1"/>
          <p:nvPr/>
        </p:nvSpPr>
        <p:spPr>
          <a:xfrm>
            <a:off x="3278443" y="7710246"/>
            <a:ext cx="5663776"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technology solutions provider, with its UK headquarters in South Cambridge. There are career opportunities within Digital and Manufacturing.</a:t>
            </a:r>
          </a:p>
        </p:txBody>
      </p:sp>
      <p:sp>
        <p:nvSpPr>
          <p:cNvPr id="38" name="TextBox 38"/>
          <p:cNvSpPr txBox="1"/>
          <p:nvPr/>
        </p:nvSpPr>
        <p:spPr>
          <a:xfrm>
            <a:off x="3278443" y="8749614"/>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operates within advanced manufacturing, specialising in aerospace solutions, and is based in South Cambridgeshire.</a:t>
            </a:r>
          </a:p>
        </p:txBody>
      </p:sp>
      <p:grpSp>
        <p:nvGrpSpPr>
          <p:cNvPr id="39" name="Group 39"/>
          <p:cNvGrpSpPr/>
          <p:nvPr/>
        </p:nvGrpSpPr>
        <p:grpSpPr>
          <a:xfrm>
            <a:off x="9957283" y="6541917"/>
            <a:ext cx="7742469" cy="3200893"/>
            <a:chOff x="0" y="0"/>
            <a:chExt cx="10210301" cy="4221145"/>
          </a:xfrm>
        </p:grpSpPr>
        <p:sp>
          <p:nvSpPr>
            <p:cNvPr id="40" name="Freeform 40"/>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1" name="Freeform 41"/>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2" name="TextBox 42"/>
          <p:cNvSpPr txBox="1"/>
          <p:nvPr/>
        </p:nvSpPr>
        <p:spPr>
          <a:xfrm>
            <a:off x="10077750" y="676052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43" name="TextBox 43"/>
          <p:cNvSpPr txBox="1"/>
          <p:nvPr/>
        </p:nvSpPr>
        <p:spPr>
          <a:xfrm>
            <a:off x="10063619" y="7650228"/>
            <a:ext cx="213650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4" name="TextBox 44"/>
          <p:cNvSpPr txBox="1"/>
          <p:nvPr/>
        </p:nvSpPr>
        <p:spPr>
          <a:xfrm>
            <a:off x="12344528" y="696767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law, science, technology</a:t>
            </a:r>
          </a:p>
        </p:txBody>
      </p:sp>
      <p:sp>
        <p:nvSpPr>
          <p:cNvPr id="45" name="TextBox 45"/>
          <p:cNvSpPr txBox="1"/>
          <p:nvPr/>
        </p:nvSpPr>
        <p:spPr>
          <a:xfrm>
            <a:off x="12344528" y="7646283"/>
            <a:ext cx="5233619"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engineering, distribution, farming</a:t>
            </a:r>
          </a:p>
        </p:txBody>
      </p:sp>
      <p:sp>
        <p:nvSpPr>
          <p:cNvPr id="46" name="TextBox 46"/>
          <p:cNvSpPr txBox="1"/>
          <p:nvPr/>
        </p:nvSpPr>
        <p:spPr>
          <a:xfrm>
            <a:off x="10063619" y="8179779"/>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7" name="TextBox 47"/>
          <p:cNvSpPr txBox="1"/>
          <p:nvPr/>
        </p:nvSpPr>
        <p:spPr>
          <a:xfrm>
            <a:off x="10063619" y="8708734"/>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DIGITAL</a:t>
            </a:r>
          </a:p>
        </p:txBody>
      </p:sp>
      <p:sp>
        <p:nvSpPr>
          <p:cNvPr id="48" name="TextBox 48"/>
          <p:cNvSpPr txBox="1"/>
          <p:nvPr/>
        </p:nvSpPr>
        <p:spPr>
          <a:xfrm>
            <a:off x="10077750" y="9238882"/>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9" name="TextBox 49"/>
          <p:cNvSpPr txBox="1"/>
          <p:nvPr/>
        </p:nvSpPr>
        <p:spPr>
          <a:xfrm>
            <a:off x="12344528" y="821488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sales, merchandising, logistics, customer service</a:t>
            </a:r>
          </a:p>
        </p:txBody>
      </p:sp>
      <p:sp>
        <p:nvSpPr>
          <p:cNvPr id="50" name="TextBox 50"/>
          <p:cNvSpPr txBox="1"/>
          <p:nvPr/>
        </p:nvSpPr>
        <p:spPr>
          <a:xfrm>
            <a:off x="12344528" y="8713792"/>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data science, IT, digital marketing</a:t>
            </a:r>
          </a:p>
        </p:txBody>
      </p:sp>
      <p:sp>
        <p:nvSpPr>
          <p:cNvPr id="51" name="TextBox 51"/>
          <p:cNvSpPr txBox="1"/>
          <p:nvPr/>
        </p:nvSpPr>
        <p:spPr>
          <a:xfrm>
            <a:off x="12344528" y="9239250"/>
            <a:ext cx="5233619"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pic>
        <p:nvPicPr>
          <p:cNvPr id="52" name="Picture 52"/>
          <p:cNvPicPr>
            <a:picLocks noChangeAspect="1"/>
          </p:cNvPicPr>
          <p:nvPr/>
        </p:nvPicPr>
        <p:blipFill>
          <a:blip r:embed="rId2"/>
          <a:srcRect/>
          <a:stretch>
            <a:fillRect/>
          </a:stretch>
        </p:blipFill>
        <p:spPr>
          <a:xfrm>
            <a:off x="12661138" y="2092066"/>
            <a:ext cx="942964" cy="929548"/>
          </a:xfrm>
          <a:prstGeom prst="rect">
            <a:avLst/>
          </a:prstGeom>
        </p:spPr>
      </p:pic>
      <p:pic>
        <p:nvPicPr>
          <p:cNvPr id="53" name="Picture 53"/>
          <p:cNvPicPr>
            <a:picLocks noChangeAspect="1"/>
          </p:cNvPicPr>
          <p:nvPr/>
        </p:nvPicPr>
        <p:blipFill>
          <a:blip r:embed="rId3"/>
          <a:srcRect/>
          <a:stretch>
            <a:fillRect/>
          </a:stretch>
        </p:blipFill>
        <p:spPr>
          <a:xfrm>
            <a:off x="13841356" y="2085057"/>
            <a:ext cx="1097449" cy="1097449"/>
          </a:xfrm>
          <a:prstGeom prst="rect">
            <a:avLst/>
          </a:prstGeom>
        </p:spPr>
      </p:pic>
      <p:pic>
        <p:nvPicPr>
          <p:cNvPr id="54" name="Picture 54"/>
          <p:cNvPicPr>
            <a:picLocks noChangeAspect="1"/>
          </p:cNvPicPr>
          <p:nvPr/>
        </p:nvPicPr>
        <p:blipFill>
          <a:blip r:embed="rId4"/>
          <a:srcRect/>
          <a:stretch>
            <a:fillRect/>
          </a:stretch>
        </p:blipFill>
        <p:spPr>
          <a:xfrm>
            <a:off x="14938804" y="2104772"/>
            <a:ext cx="1427756" cy="1427756"/>
          </a:xfrm>
          <a:prstGeom prst="rect">
            <a:avLst/>
          </a:prstGeom>
        </p:spPr>
      </p:pic>
      <p:pic>
        <p:nvPicPr>
          <p:cNvPr id="55" name="Picture 55"/>
          <p:cNvPicPr>
            <a:picLocks noChangeAspect="1"/>
          </p:cNvPicPr>
          <p:nvPr/>
        </p:nvPicPr>
        <p:blipFill>
          <a:blip r:embed="rId5"/>
          <a:srcRect/>
          <a:stretch>
            <a:fillRect/>
          </a:stretch>
        </p:blipFill>
        <p:spPr>
          <a:xfrm>
            <a:off x="16277123" y="2342443"/>
            <a:ext cx="982177" cy="952414"/>
          </a:xfrm>
          <a:prstGeom prst="rect">
            <a:avLst/>
          </a:prstGeom>
        </p:spPr>
      </p:pic>
      <p:pic>
        <p:nvPicPr>
          <p:cNvPr id="56" name="Picture 56"/>
          <p:cNvPicPr>
            <a:picLocks noChangeAspect="1"/>
          </p:cNvPicPr>
          <p:nvPr/>
        </p:nvPicPr>
        <p:blipFill>
          <a:blip r:embed="rId6"/>
          <a:srcRect/>
          <a:stretch>
            <a:fillRect/>
          </a:stretch>
        </p:blipFill>
        <p:spPr>
          <a:xfrm>
            <a:off x="11496573" y="1028700"/>
            <a:ext cx="870475" cy="870475"/>
          </a:xfrm>
          <a:prstGeom prst="rect">
            <a:avLst/>
          </a:prstGeom>
        </p:spPr>
      </p:pic>
      <p:sp>
        <p:nvSpPr>
          <p:cNvPr id="57" name="TextBox 57"/>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8" name="TextBox 58"/>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9" name="TextBox 59"/>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90426" y="1810479"/>
            <a:ext cx="7064003" cy="3676446"/>
            <a:chOff x="0" y="-38100"/>
            <a:chExt cx="9418671" cy="4901928"/>
          </a:xfrm>
        </p:grpSpPr>
        <p:sp>
          <p:nvSpPr>
            <p:cNvPr id="7" name="TextBox 7"/>
            <p:cNvSpPr txBox="1"/>
            <p:nvPr/>
          </p:nvSpPr>
          <p:spPr>
            <a:xfrm rot="-2700000">
              <a:off x="1417114"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2885136" y="3763335"/>
              <a:ext cx="1515901" cy="55180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9" name="TextBox 9"/>
            <p:cNvSpPr txBox="1"/>
            <p:nvPr/>
          </p:nvSpPr>
          <p:spPr>
            <a:xfrm rot="18900000">
              <a:off x="3101624" y="4321884"/>
              <a:ext cx="323089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10" name="TextBox 10"/>
            <p:cNvSpPr txBox="1"/>
            <p:nvPr/>
          </p:nvSpPr>
          <p:spPr>
            <a:xfrm rot="18900000">
              <a:off x="5514670" y="4049772"/>
              <a:ext cx="223387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Education</a:t>
              </a:r>
            </a:p>
          </p:txBody>
        </p:sp>
        <p:sp>
          <p:nvSpPr>
            <p:cNvPr id="11" name="TextBox 11"/>
            <p:cNvSpPr txBox="1"/>
            <p:nvPr/>
          </p:nvSpPr>
          <p:spPr>
            <a:xfrm rot="-2700000">
              <a:off x="7170555"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8334" y="-38100"/>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3" name="TextBox 13"/>
            <p:cNvSpPr txBox="1"/>
            <p:nvPr/>
          </p:nvSpPr>
          <p:spPr>
            <a:xfrm>
              <a:off x="0" y="557367"/>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12700" y="1152834"/>
              <a:ext cx="12995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3,000 </a:t>
              </a:r>
            </a:p>
          </p:txBody>
        </p:sp>
        <p:sp>
          <p:nvSpPr>
            <p:cNvPr id="15" name="TextBox 15"/>
            <p:cNvSpPr txBox="1"/>
            <p:nvPr/>
          </p:nvSpPr>
          <p:spPr>
            <a:xfrm>
              <a:off x="26392" y="1748301"/>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6" name="TextBox 16"/>
            <p:cNvSpPr txBox="1"/>
            <p:nvPr/>
          </p:nvSpPr>
          <p:spPr>
            <a:xfrm>
              <a:off x="38695" y="2343769"/>
              <a:ext cx="127357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 </a:t>
              </a:r>
            </a:p>
          </p:txBody>
        </p:sp>
        <p:sp>
          <p:nvSpPr>
            <p:cNvPr id="17" name="TextBox 17"/>
            <p:cNvSpPr txBox="1"/>
            <p:nvPr/>
          </p:nvSpPr>
          <p:spPr>
            <a:xfrm>
              <a:off x="932855"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515467" y="530144"/>
              <a:ext cx="7903204" cy="2685952"/>
              <a:chOff x="0" y="291384"/>
              <a:chExt cx="7903204" cy="2685952"/>
            </a:xfrm>
          </p:grpSpPr>
          <p:sp>
            <p:nvSpPr>
              <p:cNvPr id="19" name="Freeform 19"/>
              <p:cNvSpPr/>
              <p:nvPr/>
            </p:nvSpPr>
            <p:spPr>
              <a:xfrm>
                <a:off x="0" y="291384"/>
                <a:ext cx="1462093" cy="2685952"/>
              </a:xfrm>
              <a:custGeom>
                <a:avLst/>
                <a:gdLst/>
                <a:ahLst/>
                <a:cxnLst/>
                <a:rect l="l" t="t" r="r" b="b"/>
                <a:pathLst>
                  <a:path w="1462093" h="2685952">
                    <a:moveTo>
                      <a:pt x="0" y="2685952"/>
                    </a:moveTo>
                    <a:lnTo>
                      <a:pt x="0" y="116967"/>
                    </a:lnTo>
                    <a:cubicBezTo>
                      <a:pt x="0" y="52368"/>
                      <a:pt x="52368" y="0"/>
                      <a:pt x="116967" y="0"/>
                    </a:cubicBezTo>
                    <a:lnTo>
                      <a:pt x="1345125" y="0"/>
                    </a:lnTo>
                    <a:cubicBezTo>
                      <a:pt x="1409725" y="0"/>
                      <a:pt x="1462093" y="52368"/>
                      <a:pt x="1462093" y="116967"/>
                    </a:cubicBezTo>
                    <a:lnTo>
                      <a:pt x="1462093" y="2685952"/>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86851"/>
                <a:ext cx="1462093" cy="2090485"/>
              </a:xfrm>
              <a:custGeom>
                <a:avLst/>
                <a:gdLst/>
                <a:ahLst/>
                <a:cxnLst/>
                <a:rect l="l" t="t" r="r" b="b"/>
                <a:pathLst>
                  <a:path w="1462093" h="2090485">
                    <a:moveTo>
                      <a:pt x="0" y="2090485"/>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090485"/>
                    </a:lnTo>
                    <a:close/>
                  </a:path>
                </a:pathLst>
              </a:custGeom>
              <a:solidFill>
                <a:srgbClr val="105652"/>
              </a:solidFill>
            </p:spPr>
          </p:sp>
          <p:sp>
            <p:nvSpPr>
              <p:cNvPr id="22" name="Freeform 22"/>
              <p:cNvSpPr/>
              <p:nvPr/>
            </p:nvSpPr>
            <p:spPr>
              <a:xfrm>
                <a:off x="4830833" y="1184584"/>
                <a:ext cx="1462093" cy="1792752"/>
              </a:xfrm>
              <a:custGeom>
                <a:avLst/>
                <a:gdLst/>
                <a:ahLst/>
                <a:cxnLst/>
                <a:rect l="l" t="t" r="r" b="b"/>
                <a:pathLst>
                  <a:path w="1462093" h="1792752">
                    <a:moveTo>
                      <a:pt x="0" y="1792752"/>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792752"/>
                    </a:lnTo>
                    <a:close/>
                  </a:path>
                </a:pathLst>
              </a:custGeom>
              <a:solidFill>
                <a:srgbClr val="105652"/>
              </a:solidFill>
            </p:spPr>
          </p:sp>
          <p:sp>
            <p:nvSpPr>
              <p:cNvPr id="23" name="Freeform 23"/>
              <p:cNvSpPr/>
              <p:nvPr/>
            </p:nvSpPr>
            <p:spPr>
              <a:xfrm>
                <a:off x="6441111" y="1482318"/>
                <a:ext cx="1462093" cy="1495018"/>
              </a:xfrm>
              <a:custGeom>
                <a:avLst/>
                <a:gdLst/>
                <a:ahLst/>
                <a:cxnLst/>
                <a:rect l="l" t="t" r="r" b="b"/>
                <a:pathLst>
                  <a:path w="1462093" h="1495018">
                    <a:moveTo>
                      <a:pt x="0" y="1495018"/>
                    </a:moveTo>
                    <a:lnTo>
                      <a:pt x="0" y="116967"/>
                    </a:lnTo>
                    <a:cubicBezTo>
                      <a:pt x="0" y="85945"/>
                      <a:pt x="12323" y="56194"/>
                      <a:pt x="34259" y="34259"/>
                    </a:cubicBezTo>
                    <a:cubicBezTo>
                      <a:pt x="56195" y="12323"/>
                      <a:pt x="85946" y="0"/>
                      <a:pt x="116968" y="0"/>
                    </a:cubicBezTo>
                    <a:lnTo>
                      <a:pt x="1345125" y="0"/>
                    </a:lnTo>
                    <a:cubicBezTo>
                      <a:pt x="1409725" y="0"/>
                      <a:pt x="1462093" y="52368"/>
                      <a:pt x="1462093" y="116967"/>
                    </a:cubicBezTo>
                    <a:lnTo>
                      <a:pt x="1462093" y="1495018"/>
                    </a:lnTo>
                    <a:close/>
                  </a:path>
                </a:pathLst>
              </a:custGeom>
              <a:solidFill>
                <a:srgbClr val="105652"/>
              </a:solidFill>
            </p:spPr>
          </p:sp>
        </p:grpSp>
      </p:grpSp>
      <p:sp>
        <p:nvSpPr>
          <p:cNvPr id="24" name="TextBox 24"/>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£25,000</a:t>
            </a:r>
          </a:p>
        </p:txBody>
      </p:sp>
      <p:sp>
        <p:nvSpPr>
          <p:cNvPr id="25" name="TextBox 25"/>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35%</a:t>
            </a:r>
          </a:p>
        </p:txBody>
      </p:sp>
      <p:sp>
        <p:nvSpPr>
          <p:cNvPr id="26" name="TextBox 26"/>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4,000</a:t>
            </a:r>
          </a:p>
        </p:txBody>
      </p:sp>
      <p:sp>
        <p:nvSpPr>
          <p:cNvPr id="27" name="TextBox 27"/>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28" name="TextBox 28"/>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29" name="TextBox 29"/>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0" name="TextBox 30"/>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east Cambridgeshire</a:t>
            </a:r>
          </a:p>
        </p:txBody>
      </p:sp>
      <p:sp>
        <p:nvSpPr>
          <p:cNvPr id="31" name="TextBox 31"/>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46,000</a:t>
            </a:r>
          </a:p>
        </p:txBody>
      </p:sp>
      <p:sp>
        <p:nvSpPr>
          <p:cNvPr id="32" name="TextBox 32"/>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east cambridgeshire</a:t>
            </a:r>
          </a:p>
        </p:txBody>
      </p:sp>
      <p:grpSp>
        <p:nvGrpSpPr>
          <p:cNvPr id="33" name="Group 33"/>
          <p:cNvGrpSpPr/>
          <p:nvPr/>
        </p:nvGrpSpPr>
        <p:grpSpPr>
          <a:xfrm>
            <a:off x="9957283" y="6532392"/>
            <a:ext cx="7742469" cy="3200893"/>
            <a:chOff x="0" y="0"/>
            <a:chExt cx="10210301" cy="4221145"/>
          </a:xfrm>
        </p:grpSpPr>
        <p:sp>
          <p:nvSpPr>
            <p:cNvPr id="34" name="Freeform 34"/>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35" name="Freeform 35"/>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36" name="TextBox 36"/>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37" name="TextBox 37"/>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38" name="TextBox 38"/>
          <p:cNvSpPr txBox="1"/>
          <p:nvPr/>
        </p:nvSpPr>
        <p:spPr>
          <a:xfrm>
            <a:off x="12238452" y="6791642"/>
            <a:ext cx="5339695" cy="228179"/>
          </a:xfrm>
          <a:prstGeom prst="rect">
            <a:avLst/>
          </a:prstGeom>
        </p:spPr>
        <p:txBody>
          <a:bodyPr lIns="0" tIns="0" rIns="0" bIns="0" rtlCol="0" anchor="t">
            <a:spAutoFit/>
          </a:bodyPr>
          <a:lstStyle/>
          <a:p>
            <a:pPr>
              <a:lnSpc>
                <a:spcPts val="1992"/>
              </a:lnSpc>
            </a:pPr>
            <a:r>
              <a:rPr lang="en-US" sz="1423">
                <a:solidFill>
                  <a:srgbClr val="000000"/>
                </a:solidFill>
                <a:latin typeface="Canva Sans 1"/>
              </a:rPr>
              <a:t>Including: sales, merchandising, logistics, customer service</a:t>
            </a:r>
          </a:p>
        </p:txBody>
      </p:sp>
      <p:sp>
        <p:nvSpPr>
          <p:cNvPr id="39" name="TextBox 39"/>
          <p:cNvSpPr txBox="1"/>
          <p:nvPr/>
        </p:nvSpPr>
        <p:spPr>
          <a:xfrm>
            <a:off x="12238452" y="7311454"/>
            <a:ext cx="5339695"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secretary, receptionist, administration support</a:t>
            </a:r>
          </a:p>
        </p:txBody>
      </p:sp>
      <p:sp>
        <p:nvSpPr>
          <p:cNvPr id="40" name="TextBox 40"/>
          <p:cNvSpPr txBox="1"/>
          <p:nvPr/>
        </p:nvSpPr>
        <p:spPr>
          <a:xfrm>
            <a:off x="10063619" y="7930931"/>
            <a:ext cx="2174833"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1" name="TextBox 41"/>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EDUCATION</a:t>
            </a:r>
          </a:p>
        </p:txBody>
      </p:sp>
      <p:sp>
        <p:nvSpPr>
          <p:cNvPr id="42" name="TextBox 42"/>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3" name="TextBox 43"/>
          <p:cNvSpPr txBox="1"/>
          <p:nvPr/>
        </p:nvSpPr>
        <p:spPr>
          <a:xfrm>
            <a:off x="12238452" y="794386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engineering, distribution, farming</a:t>
            </a:r>
          </a:p>
        </p:txBody>
      </p:sp>
      <p:sp>
        <p:nvSpPr>
          <p:cNvPr id="44" name="TextBox 44"/>
          <p:cNvSpPr txBox="1"/>
          <p:nvPr/>
        </p:nvSpPr>
        <p:spPr>
          <a:xfrm>
            <a:off x="12238452" y="8503923"/>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teaching, teaching assistants</a:t>
            </a:r>
          </a:p>
        </p:txBody>
      </p:sp>
      <p:sp>
        <p:nvSpPr>
          <p:cNvPr id="45" name="TextBox 45"/>
          <p:cNvSpPr txBox="1"/>
          <p:nvPr/>
        </p:nvSpPr>
        <p:spPr>
          <a:xfrm>
            <a:off x="12238452" y="9097031"/>
            <a:ext cx="5339695"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46" name="Picture 46"/>
          <p:cNvPicPr>
            <a:picLocks noChangeAspect="1"/>
          </p:cNvPicPr>
          <p:nvPr/>
        </p:nvPicPr>
        <p:blipFill>
          <a:blip r:embed="rId2"/>
          <a:srcRect/>
          <a:stretch>
            <a:fillRect/>
          </a:stretch>
        </p:blipFill>
        <p:spPr>
          <a:xfrm>
            <a:off x="13883535" y="1753435"/>
            <a:ext cx="942964" cy="929548"/>
          </a:xfrm>
          <a:prstGeom prst="rect">
            <a:avLst/>
          </a:prstGeom>
        </p:spPr>
      </p:pic>
      <p:pic>
        <p:nvPicPr>
          <p:cNvPr id="47" name="Picture 47"/>
          <p:cNvPicPr>
            <a:picLocks noChangeAspect="1"/>
          </p:cNvPicPr>
          <p:nvPr/>
        </p:nvPicPr>
        <p:blipFill>
          <a:blip r:embed="rId3"/>
          <a:srcRect/>
          <a:stretch>
            <a:fillRect/>
          </a:stretch>
        </p:blipFill>
        <p:spPr>
          <a:xfrm>
            <a:off x="11430711" y="1204711"/>
            <a:ext cx="1097449" cy="1097449"/>
          </a:xfrm>
          <a:prstGeom prst="rect">
            <a:avLst/>
          </a:prstGeom>
        </p:spPr>
      </p:pic>
      <p:pic>
        <p:nvPicPr>
          <p:cNvPr id="48" name="Picture 48"/>
          <p:cNvPicPr>
            <a:picLocks noChangeAspect="1"/>
          </p:cNvPicPr>
          <p:nvPr/>
        </p:nvPicPr>
        <p:blipFill>
          <a:blip r:embed="rId4"/>
          <a:srcRect/>
          <a:stretch>
            <a:fillRect/>
          </a:stretch>
        </p:blipFill>
        <p:spPr>
          <a:xfrm>
            <a:off x="12672424" y="1329960"/>
            <a:ext cx="933497" cy="1018190"/>
          </a:xfrm>
          <a:prstGeom prst="rect">
            <a:avLst/>
          </a:prstGeom>
        </p:spPr>
      </p:pic>
      <p:pic>
        <p:nvPicPr>
          <p:cNvPr id="49" name="Picture 49"/>
          <p:cNvPicPr>
            <a:picLocks noChangeAspect="1"/>
          </p:cNvPicPr>
          <p:nvPr/>
        </p:nvPicPr>
        <p:blipFill>
          <a:blip r:embed="rId5"/>
          <a:srcRect/>
          <a:stretch>
            <a:fillRect/>
          </a:stretch>
        </p:blipFill>
        <p:spPr>
          <a:xfrm>
            <a:off x="14826499" y="1582705"/>
            <a:ext cx="1514434" cy="1514434"/>
          </a:xfrm>
          <a:prstGeom prst="rect">
            <a:avLst/>
          </a:prstGeom>
        </p:spPr>
      </p:pic>
      <p:pic>
        <p:nvPicPr>
          <p:cNvPr id="50" name="Picture 50"/>
          <p:cNvPicPr>
            <a:picLocks noChangeAspect="1"/>
          </p:cNvPicPr>
          <p:nvPr/>
        </p:nvPicPr>
        <p:blipFill>
          <a:blip r:embed="rId6"/>
          <a:srcRect/>
          <a:stretch>
            <a:fillRect/>
          </a:stretch>
        </p:blipFill>
        <p:spPr>
          <a:xfrm>
            <a:off x="16275042" y="2115850"/>
            <a:ext cx="1003308" cy="905764"/>
          </a:xfrm>
          <a:prstGeom prst="rect">
            <a:avLst/>
          </a:prstGeom>
        </p:spPr>
      </p:pic>
      <p:grpSp>
        <p:nvGrpSpPr>
          <p:cNvPr id="51" name="Group 51"/>
          <p:cNvGrpSpPr/>
          <p:nvPr/>
        </p:nvGrpSpPr>
        <p:grpSpPr>
          <a:xfrm>
            <a:off x="669952" y="6532392"/>
            <a:ext cx="8602485" cy="3200893"/>
            <a:chOff x="0" y="0"/>
            <a:chExt cx="11344438" cy="4221145"/>
          </a:xfrm>
        </p:grpSpPr>
        <p:sp>
          <p:nvSpPr>
            <p:cNvPr id="52" name="Freeform 52"/>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53" name="Freeform 53"/>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54" name="TextBox 54"/>
          <p:cNvSpPr txBox="1"/>
          <p:nvPr/>
        </p:nvSpPr>
        <p:spPr>
          <a:xfrm>
            <a:off x="1021769" y="7791715"/>
            <a:ext cx="2256674"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ELYSIUM HEALTHCARE</a:t>
            </a:r>
          </a:p>
        </p:txBody>
      </p:sp>
      <p:sp>
        <p:nvSpPr>
          <p:cNvPr id="55" name="TextBox 55"/>
          <p:cNvSpPr txBox="1"/>
          <p:nvPr/>
        </p:nvSpPr>
        <p:spPr>
          <a:xfrm>
            <a:off x="1021769" y="8895735"/>
            <a:ext cx="2442731"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THORLABS</a:t>
            </a:r>
          </a:p>
        </p:txBody>
      </p:sp>
      <p:sp>
        <p:nvSpPr>
          <p:cNvPr id="56" name="TextBox 56"/>
          <p:cNvSpPr txBox="1"/>
          <p:nvPr/>
        </p:nvSpPr>
        <p:spPr>
          <a:xfrm>
            <a:off x="3285386" y="7789366"/>
            <a:ext cx="5663776"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health and social care provider, specialising in neurological and children's services</a:t>
            </a:r>
          </a:p>
        </p:txBody>
      </p:sp>
      <p:sp>
        <p:nvSpPr>
          <p:cNvPr id="57" name="TextBox 57"/>
          <p:cNvSpPr txBox="1"/>
          <p:nvPr/>
        </p:nvSpPr>
        <p:spPr>
          <a:xfrm>
            <a:off x="3358679" y="8549589"/>
            <a:ext cx="5785321"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global optical technologies company with a base in Ely, specialising in the design and manufacture of innovative photonics products for manufacturing and research.</a:t>
            </a:r>
          </a:p>
        </p:txBody>
      </p:sp>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200407" y="1810479"/>
            <a:ext cx="7154022" cy="3687353"/>
            <a:chOff x="-109309" y="-38100"/>
            <a:chExt cx="9538696" cy="4916470"/>
          </a:xfrm>
        </p:grpSpPr>
        <p:sp>
          <p:nvSpPr>
            <p:cNvPr id="7" name="TextBox 7"/>
            <p:cNvSpPr txBox="1"/>
            <p:nvPr/>
          </p:nvSpPr>
          <p:spPr>
            <a:xfrm rot="18900000">
              <a:off x="-109309" y="4321371"/>
              <a:ext cx="3191747" cy="556999"/>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8" name="TextBox 8"/>
            <p:cNvSpPr txBox="1"/>
            <p:nvPr/>
          </p:nvSpPr>
          <p:spPr>
            <a:xfrm rot="-2700000">
              <a:off x="3038108"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9" name="TextBox 9"/>
            <p:cNvSpPr txBox="1"/>
            <p:nvPr/>
          </p:nvSpPr>
          <p:spPr>
            <a:xfrm rot="18900000">
              <a:off x="4518672" y="3768267"/>
              <a:ext cx="1576452"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Admin</a:t>
              </a:r>
            </a:p>
          </p:txBody>
        </p:sp>
        <p:sp>
          <p:nvSpPr>
            <p:cNvPr id="10" name="TextBox 10"/>
            <p:cNvSpPr txBox="1"/>
            <p:nvPr/>
          </p:nvSpPr>
          <p:spPr>
            <a:xfrm rot="-2700000">
              <a:off x="6098772"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1" name="TextBox 11"/>
            <p:cNvSpPr txBox="1"/>
            <p:nvPr/>
          </p:nvSpPr>
          <p:spPr>
            <a:xfrm rot="-2700000">
              <a:off x="7181271" y="4079518"/>
              <a:ext cx="1959372"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Transport</a:t>
              </a:r>
            </a:p>
          </p:txBody>
        </p:sp>
        <p:sp>
          <p:nvSpPr>
            <p:cNvPr id="12" name="TextBox 12"/>
            <p:cNvSpPr txBox="1"/>
            <p:nvPr/>
          </p:nvSpPr>
          <p:spPr>
            <a:xfrm>
              <a:off x="0" y="-38100"/>
              <a:ext cx="13229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6,000 </a:t>
              </a:r>
            </a:p>
          </p:txBody>
        </p:sp>
        <p:sp>
          <p:nvSpPr>
            <p:cNvPr id="13" name="TextBox 13"/>
            <p:cNvSpPr txBox="1"/>
            <p:nvPr/>
          </p:nvSpPr>
          <p:spPr>
            <a:xfrm>
              <a:off x="10716" y="954345"/>
              <a:ext cx="131226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4,000 </a:t>
              </a:r>
            </a:p>
          </p:txBody>
        </p:sp>
        <p:sp>
          <p:nvSpPr>
            <p:cNvPr id="14" name="TextBox 14"/>
            <p:cNvSpPr txBox="1"/>
            <p:nvPr/>
          </p:nvSpPr>
          <p:spPr>
            <a:xfrm>
              <a:off x="37108" y="1946790"/>
              <a:ext cx="128587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2,000 </a:t>
              </a:r>
            </a:p>
          </p:txBody>
        </p:sp>
        <p:sp>
          <p:nvSpPr>
            <p:cNvPr id="15" name="TextBox 15"/>
            <p:cNvSpPr txBox="1"/>
            <p:nvPr/>
          </p:nvSpPr>
          <p:spPr>
            <a:xfrm>
              <a:off x="943570"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6" name="Group 16"/>
            <p:cNvGrpSpPr>
              <a:grpSpLocks noChangeAspect="1"/>
            </p:cNvGrpSpPr>
            <p:nvPr/>
          </p:nvGrpSpPr>
          <p:grpSpPr>
            <a:xfrm>
              <a:off x="1526183" y="232410"/>
              <a:ext cx="7903204" cy="2983686"/>
              <a:chOff x="0" y="-6350"/>
              <a:chExt cx="7903204" cy="2983686"/>
            </a:xfrm>
          </p:grpSpPr>
          <p:sp>
            <p:nvSpPr>
              <p:cNvPr id="17" name="Freeform 17"/>
              <p:cNvSpPr/>
              <p:nvPr/>
            </p:nvSpPr>
            <p:spPr>
              <a:xfrm>
                <a:off x="0" y="-6350"/>
                <a:ext cx="1462093" cy="2983686"/>
              </a:xfrm>
              <a:custGeom>
                <a:avLst/>
                <a:gdLst/>
                <a:ahLst/>
                <a:cxnLst/>
                <a:rect l="l" t="t" r="r" b="b"/>
                <a:pathLst>
                  <a:path w="1462093" h="2983686">
                    <a:moveTo>
                      <a:pt x="0" y="2983686"/>
                    </a:moveTo>
                    <a:lnTo>
                      <a:pt x="0" y="116967"/>
                    </a:lnTo>
                    <a:cubicBezTo>
                      <a:pt x="0" y="85946"/>
                      <a:pt x="12323" y="56195"/>
                      <a:pt x="34259" y="34259"/>
                    </a:cubicBezTo>
                    <a:cubicBezTo>
                      <a:pt x="56195" y="12323"/>
                      <a:pt x="85946" y="0"/>
                      <a:pt x="116967" y="0"/>
                    </a:cubicBezTo>
                    <a:lnTo>
                      <a:pt x="1345125" y="0"/>
                    </a:lnTo>
                    <a:cubicBezTo>
                      <a:pt x="1409725" y="0"/>
                      <a:pt x="1462093" y="52368"/>
                      <a:pt x="1462093" y="116967"/>
                    </a:cubicBezTo>
                    <a:lnTo>
                      <a:pt x="1462093" y="2983686"/>
                    </a:lnTo>
                    <a:close/>
                  </a:path>
                </a:pathLst>
              </a:custGeom>
              <a:solidFill>
                <a:srgbClr val="105652"/>
              </a:solidFill>
            </p:spPr>
          </p:sp>
          <p:sp>
            <p:nvSpPr>
              <p:cNvPr id="18" name="Freeform 18"/>
              <p:cNvSpPr/>
              <p:nvPr/>
            </p:nvSpPr>
            <p:spPr>
              <a:xfrm>
                <a:off x="1610278" y="-6350"/>
                <a:ext cx="1462093" cy="2983686"/>
              </a:xfrm>
              <a:custGeom>
                <a:avLst/>
                <a:gdLst/>
                <a:ahLst/>
                <a:cxnLst/>
                <a:rect l="l" t="t" r="r" b="b"/>
                <a:pathLst>
                  <a:path w="1462093" h="2983686">
                    <a:moveTo>
                      <a:pt x="0" y="2983686"/>
                    </a:moveTo>
                    <a:lnTo>
                      <a:pt x="0" y="116967"/>
                    </a:lnTo>
                    <a:cubicBezTo>
                      <a:pt x="0" y="52368"/>
                      <a:pt x="52368" y="0"/>
                      <a:pt x="116967" y="0"/>
                    </a:cubicBezTo>
                    <a:lnTo>
                      <a:pt x="1345125" y="0"/>
                    </a:lnTo>
                    <a:cubicBezTo>
                      <a:pt x="1376147" y="0"/>
                      <a:pt x="1405898" y="12323"/>
                      <a:pt x="1427834" y="34259"/>
                    </a:cubicBezTo>
                    <a:cubicBezTo>
                      <a:pt x="1449769" y="56195"/>
                      <a:pt x="1462093" y="85946"/>
                      <a:pt x="1462093" y="116967"/>
                    </a:cubicBezTo>
                    <a:lnTo>
                      <a:pt x="1462093" y="2983686"/>
                    </a:lnTo>
                    <a:close/>
                  </a:path>
                </a:pathLst>
              </a:custGeom>
              <a:solidFill>
                <a:srgbClr val="105652"/>
              </a:solidFill>
            </p:spPr>
          </p:sp>
          <p:sp>
            <p:nvSpPr>
              <p:cNvPr id="19" name="Freeform 19"/>
              <p:cNvSpPr/>
              <p:nvPr/>
            </p:nvSpPr>
            <p:spPr>
              <a:xfrm>
                <a:off x="3220556" y="489873"/>
                <a:ext cx="1462093" cy="2487463"/>
              </a:xfrm>
              <a:custGeom>
                <a:avLst/>
                <a:gdLst/>
                <a:ahLst/>
                <a:cxnLst/>
                <a:rect l="l" t="t" r="r" b="b"/>
                <a:pathLst>
                  <a:path w="1462093" h="2487463">
                    <a:moveTo>
                      <a:pt x="0" y="2487463"/>
                    </a:moveTo>
                    <a:lnTo>
                      <a:pt x="0" y="116967"/>
                    </a:lnTo>
                    <a:cubicBezTo>
                      <a:pt x="0" y="85945"/>
                      <a:pt x="12323" y="56194"/>
                      <a:pt x="34259" y="34259"/>
                    </a:cubicBezTo>
                    <a:cubicBezTo>
                      <a:pt x="56194" y="12323"/>
                      <a:pt x="85945" y="0"/>
                      <a:pt x="116967" y="0"/>
                    </a:cubicBezTo>
                    <a:lnTo>
                      <a:pt x="1345125" y="0"/>
                    </a:lnTo>
                    <a:cubicBezTo>
                      <a:pt x="1409724" y="0"/>
                      <a:pt x="1462092" y="52368"/>
                      <a:pt x="1462092" y="116967"/>
                    </a:cubicBezTo>
                    <a:lnTo>
                      <a:pt x="1462092" y="2487463"/>
                    </a:lnTo>
                    <a:close/>
                  </a:path>
                </a:pathLst>
              </a:custGeom>
              <a:solidFill>
                <a:srgbClr val="105652"/>
              </a:solidFill>
            </p:spPr>
          </p:sp>
          <p:sp>
            <p:nvSpPr>
              <p:cNvPr id="20" name="Freeform 20"/>
              <p:cNvSpPr/>
              <p:nvPr/>
            </p:nvSpPr>
            <p:spPr>
              <a:xfrm>
                <a:off x="4830833" y="986095"/>
                <a:ext cx="1462093" cy="1991241"/>
              </a:xfrm>
              <a:custGeom>
                <a:avLst/>
                <a:gdLst/>
                <a:ahLst/>
                <a:cxnLst/>
                <a:rect l="l" t="t" r="r" b="b"/>
                <a:pathLst>
                  <a:path w="1462093" h="1991241">
                    <a:moveTo>
                      <a:pt x="0" y="1991241"/>
                    </a:moveTo>
                    <a:lnTo>
                      <a:pt x="0" y="116968"/>
                    </a:lnTo>
                    <a:cubicBezTo>
                      <a:pt x="0" y="52368"/>
                      <a:pt x="52369" y="0"/>
                      <a:pt x="116968" y="0"/>
                    </a:cubicBezTo>
                    <a:lnTo>
                      <a:pt x="1345126" y="0"/>
                    </a:lnTo>
                    <a:cubicBezTo>
                      <a:pt x="1376147" y="0"/>
                      <a:pt x="1405899" y="12323"/>
                      <a:pt x="1427834" y="34259"/>
                    </a:cubicBezTo>
                    <a:cubicBezTo>
                      <a:pt x="1449770" y="56195"/>
                      <a:pt x="1462093" y="85946"/>
                      <a:pt x="1462093" y="116968"/>
                    </a:cubicBezTo>
                    <a:lnTo>
                      <a:pt x="1462093" y="1991241"/>
                    </a:lnTo>
                    <a:close/>
                  </a:path>
                </a:pathLst>
              </a:custGeom>
              <a:solidFill>
                <a:srgbClr val="105652"/>
              </a:solidFill>
            </p:spPr>
          </p:sp>
          <p:sp>
            <p:nvSpPr>
              <p:cNvPr id="21" name="Freeform 21"/>
              <p:cNvSpPr/>
              <p:nvPr/>
            </p:nvSpPr>
            <p:spPr>
              <a:xfrm>
                <a:off x="6441111" y="1234206"/>
                <a:ext cx="1462093" cy="1743129"/>
              </a:xfrm>
              <a:custGeom>
                <a:avLst/>
                <a:gdLst/>
                <a:ahLst/>
                <a:cxnLst/>
                <a:rect l="l" t="t" r="r" b="b"/>
                <a:pathLst>
                  <a:path w="1462093" h="1743129">
                    <a:moveTo>
                      <a:pt x="0" y="1743130"/>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743130"/>
                    </a:lnTo>
                    <a:close/>
                  </a:path>
                </a:pathLst>
              </a:custGeom>
              <a:solidFill>
                <a:srgbClr val="105652"/>
              </a:solidFill>
            </p:spPr>
          </p:sp>
        </p:grpSp>
      </p:grpSp>
      <p:grpSp>
        <p:nvGrpSpPr>
          <p:cNvPr id="22" name="Group 22"/>
          <p:cNvGrpSpPr/>
          <p:nvPr/>
        </p:nvGrpSpPr>
        <p:grpSpPr>
          <a:xfrm>
            <a:off x="669952" y="6532392"/>
            <a:ext cx="8602485" cy="3200893"/>
            <a:chOff x="0" y="0"/>
            <a:chExt cx="11344438" cy="4221145"/>
          </a:xfrm>
        </p:grpSpPr>
        <p:sp>
          <p:nvSpPr>
            <p:cNvPr id="23" name="Freeform 23"/>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4" name="Freeform 24"/>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5" name="TextBox 25"/>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£20,600</a:t>
            </a:r>
          </a:p>
        </p:txBody>
      </p:sp>
      <p:sp>
        <p:nvSpPr>
          <p:cNvPr id="26" name="TextBox 26"/>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17%</a:t>
            </a:r>
          </a:p>
        </p:txBody>
      </p:sp>
      <p:sp>
        <p:nvSpPr>
          <p:cNvPr id="27" name="TextBox 27"/>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3,700</a:t>
            </a:r>
          </a:p>
        </p:txBody>
      </p:sp>
      <p:sp>
        <p:nvSpPr>
          <p:cNvPr id="28" name="TextBox 28"/>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Jobs</a:t>
            </a:r>
          </a:p>
        </p:txBody>
      </p:sp>
      <p:sp>
        <p:nvSpPr>
          <p:cNvPr id="29" name="TextBox 29"/>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0" name="TextBox 30"/>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1" name="TextBox 31"/>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fenland</a:t>
            </a:r>
          </a:p>
        </p:txBody>
      </p:sp>
      <p:sp>
        <p:nvSpPr>
          <p:cNvPr id="32" name="TextBox 32"/>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48,500</a:t>
            </a:r>
          </a:p>
        </p:txBody>
      </p:sp>
      <p:sp>
        <p:nvSpPr>
          <p:cNvPr id="33" name="TextBox 33"/>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fenland</a:t>
            </a:r>
          </a:p>
        </p:txBody>
      </p:sp>
      <p:sp>
        <p:nvSpPr>
          <p:cNvPr id="34" name="TextBox 34"/>
          <p:cNvSpPr txBox="1"/>
          <p:nvPr/>
        </p:nvSpPr>
        <p:spPr>
          <a:xfrm>
            <a:off x="1021769" y="7966958"/>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PRINCES GROUP</a:t>
            </a:r>
          </a:p>
        </p:txBody>
      </p:sp>
      <p:sp>
        <p:nvSpPr>
          <p:cNvPr id="35" name="TextBox 35"/>
          <p:cNvSpPr txBox="1"/>
          <p:nvPr/>
        </p:nvSpPr>
        <p:spPr>
          <a:xfrm>
            <a:off x="1021769" y="8788667"/>
            <a:ext cx="2038869"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MCCAINS FOOD</a:t>
            </a:r>
          </a:p>
        </p:txBody>
      </p:sp>
      <p:sp>
        <p:nvSpPr>
          <p:cNvPr id="36" name="TextBox 36"/>
          <p:cNvSpPr txBox="1"/>
          <p:nvPr/>
        </p:nvSpPr>
        <p:spPr>
          <a:xfrm>
            <a:off x="2939081" y="7710246"/>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one of Europe’s largest food and drink groups. They source and manufacture products, and supply food and drink to suppliers across Europe.</a:t>
            </a:r>
          </a:p>
        </p:txBody>
      </p:sp>
      <p:sp>
        <p:nvSpPr>
          <p:cNvPr id="37" name="TextBox 37"/>
          <p:cNvSpPr txBox="1"/>
          <p:nvPr/>
        </p:nvSpPr>
        <p:spPr>
          <a:xfrm>
            <a:off x="3060638" y="8687411"/>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major global food supplier with a significant presence in Fenland, with opportunities in agri-tech, manufacturing and retail distribution.</a:t>
            </a:r>
          </a:p>
        </p:txBody>
      </p:sp>
      <p:grpSp>
        <p:nvGrpSpPr>
          <p:cNvPr id="38" name="Group 38"/>
          <p:cNvGrpSpPr/>
          <p:nvPr/>
        </p:nvGrpSpPr>
        <p:grpSpPr>
          <a:xfrm>
            <a:off x="9957283" y="6532392"/>
            <a:ext cx="7742469" cy="3200893"/>
            <a:chOff x="0" y="0"/>
            <a:chExt cx="10210301" cy="4221145"/>
          </a:xfrm>
        </p:grpSpPr>
        <p:sp>
          <p:nvSpPr>
            <p:cNvPr id="39" name="Freeform 39"/>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0" name="Freeform 40"/>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1" name="TextBox 41"/>
          <p:cNvSpPr txBox="1"/>
          <p:nvPr/>
        </p:nvSpPr>
        <p:spPr>
          <a:xfrm>
            <a:off x="10077750" y="6760529"/>
            <a:ext cx="217986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2" name="TextBox 42"/>
          <p:cNvSpPr txBox="1"/>
          <p:nvPr/>
        </p:nvSpPr>
        <p:spPr>
          <a:xfrm>
            <a:off x="10063619" y="734482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3" name="TextBox 43"/>
          <p:cNvSpPr txBox="1"/>
          <p:nvPr/>
        </p:nvSpPr>
        <p:spPr>
          <a:xfrm>
            <a:off x="12257617" y="6792393"/>
            <a:ext cx="5320530" cy="227428"/>
          </a:xfrm>
          <a:prstGeom prst="rect">
            <a:avLst/>
          </a:prstGeom>
        </p:spPr>
        <p:txBody>
          <a:bodyPr lIns="0" tIns="0" rIns="0" bIns="0" rtlCol="0" anchor="t">
            <a:spAutoFit/>
          </a:bodyPr>
          <a:lstStyle/>
          <a:p>
            <a:pPr>
              <a:lnSpc>
                <a:spcPts val="1985"/>
              </a:lnSpc>
            </a:pPr>
            <a:r>
              <a:rPr lang="en-US" sz="1418">
                <a:solidFill>
                  <a:srgbClr val="000000"/>
                </a:solidFill>
                <a:latin typeface="Canva Sans 1"/>
              </a:rPr>
              <a:t>Including: engineering, distribution, farming</a:t>
            </a:r>
          </a:p>
        </p:txBody>
      </p:sp>
      <p:sp>
        <p:nvSpPr>
          <p:cNvPr id="44" name="TextBox 44"/>
          <p:cNvSpPr txBox="1"/>
          <p:nvPr/>
        </p:nvSpPr>
        <p:spPr>
          <a:xfrm>
            <a:off x="12257617" y="7312235"/>
            <a:ext cx="5320530" cy="231394"/>
          </a:xfrm>
          <a:prstGeom prst="rect">
            <a:avLst/>
          </a:prstGeom>
        </p:spPr>
        <p:txBody>
          <a:bodyPr lIns="0" tIns="0" rIns="0" bIns="0" rtlCol="0" anchor="t">
            <a:spAutoFit/>
          </a:bodyPr>
          <a:lstStyle/>
          <a:p>
            <a:pPr algn="just">
              <a:lnSpc>
                <a:spcPts val="1945"/>
              </a:lnSpc>
            </a:pPr>
            <a:r>
              <a:rPr lang="en-US" sz="1389">
                <a:solidFill>
                  <a:srgbClr val="000000"/>
                </a:solidFill>
                <a:latin typeface="Canva Sans 1"/>
              </a:rPr>
              <a:t>Including: sales, merchandising, logistics, customer service</a:t>
            </a:r>
          </a:p>
        </p:txBody>
      </p:sp>
      <p:sp>
        <p:nvSpPr>
          <p:cNvPr id="45" name="TextBox 45"/>
          <p:cNvSpPr txBox="1"/>
          <p:nvPr/>
        </p:nvSpPr>
        <p:spPr>
          <a:xfrm>
            <a:off x="10063619" y="793093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6" name="TextBox 46"/>
          <p:cNvSpPr txBox="1"/>
          <p:nvPr/>
        </p:nvSpPr>
        <p:spPr>
          <a:xfrm>
            <a:off x="10063619" y="8548001"/>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7" name="TextBox 47"/>
          <p:cNvSpPr txBox="1"/>
          <p:nvPr/>
        </p:nvSpPr>
        <p:spPr>
          <a:xfrm>
            <a:off x="10077750" y="9136400"/>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TRANSPORT</a:t>
            </a:r>
          </a:p>
        </p:txBody>
      </p:sp>
      <p:sp>
        <p:nvSpPr>
          <p:cNvPr id="48" name="TextBox 48"/>
          <p:cNvSpPr txBox="1"/>
          <p:nvPr/>
        </p:nvSpPr>
        <p:spPr>
          <a:xfrm>
            <a:off x="12257617" y="794464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secretary, receptionist, administration support</a:t>
            </a:r>
          </a:p>
        </p:txBody>
      </p:sp>
      <p:sp>
        <p:nvSpPr>
          <p:cNvPr id="49" name="TextBox 49"/>
          <p:cNvSpPr txBox="1"/>
          <p:nvPr/>
        </p:nvSpPr>
        <p:spPr>
          <a:xfrm>
            <a:off x="12257617" y="8504703"/>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nursing, social care, medical practitioners</a:t>
            </a:r>
          </a:p>
        </p:txBody>
      </p:sp>
      <p:sp>
        <p:nvSpPr>
          <p:cNvPr id="50" name="TextBox 50"/>
          <p:cNvSpPr txBox="1"/>
          <p:nvPr/>
        </p:nvSpPr>
        <p:spPr>
          <a:xfrm>
            <a:off x="12257617" y="9097812"/>
            <a:ext cx="5320530" cy="231394"/>
          </a:xfrm>
          <a:prstGeom prst="rect">
            <a:avLst/>
          </a:prstGeom>
        </p:spPr>
        <p:txBody>
          <a:bodyPr lIns="0" tIns="0" rIns="0" bIns="0" rtlCol="0" anchor="t">
            <a:spAutoFit/>
          </a:bodyPr>
          <a:lstStyle/>
          <a:p>
            <a:pPr>
              <a:lnSpc>
                <a:spcPts val="1945"/>
              </a:lnSpc>
            </a:pPr>
            <a:r>
              <a:rPr lang="en-US" sz="1389">
                <a:solidFill>
                  <a:srgbClr val="000000"/>
                </a:solidFill>
                <a:latin typeface="Canva Sans 1"/>
              </a:rPr>
              <a:t>Including: haulage, distribution, delivery driver</a:t>
            </a:r>
          </a:p>
        </p:txBody>
      </p:sp>
      <p:pic>
        <p:nvPicPr>
          <p:cNvPr id="51" name="Picture 51"/>
          <p:cNvPicPr>
            <a:picLocks noChangeAspect="1"/>
          </p:cNvPicPr>
          <p:nvPr/>
        </p:nvPicPr>
        <p:blipFill>
          <a:blip r:embed="rId2"/>
          <a:srcRect/>
          <a:stretch>
            <a:fillRect/>
          </a:stretch>
        </p:blipFill>
        <p:spPr>
          <a:xfrm>
            <a:off x="11460329" y="1028700"/>
            <a:ext cx="942964" cy="929548"/>
          </a:xfrm>
          <a:prstGeom prst="rect">
            <a:avLst/>
          </a:prstGeom>
        </p:spPr>
      </p:pic>
      <p:pic>
        <p:nvPicPr>
          <p:cNvPr id="52" name="Picture 52"/>
          <p:cNvPicPr>
            <a:picLocks noChangeAspect="1"/>
          </p:cNvPicPr>
          <p:nvPr/>
        </p:nvPicPr>
        <p:blipFill>
          <a:blip r:embed="rId3"/>
          <a:srcRect/>
          <a:stretch>
            <a:fillRect/>
          </a:stretch>
        </p:blipFill>
        <p:spPr>
          <a:xfrm>
            <a:off x="12608456" y="950377"/>
            <a:ext cx="1097449" cy="1097449"/>
          </a:xfrm>
          <a:prstGeom prst="rect">
            <a:avLst/>
          </a:prstGeom>
        </p:spPr>
      </p:pic>
      <p:pic>
        <p:nvPicPr>
          <p:cNvPr id="53" name="Picture 53"/>
          <p:cNvPicPr>
            <a:picLocks noChangeAspect="1"/>
          </p:cNvPicPr>
          <p:nvPr/>
        </p:nvPicPr>
        <p:blipFill>
          <a:blip r:embed="rId4"/>
          <a:srcRect/>
          <a:stretch>
            <a:fillRect/>
          </a:stretch>
        </p:blipFill>
        <p:spPr>
          <a:xfrm>
            <a:off x="13893001" y="1329960"/>
            <a:ext cx="933497" cy="1018190"/>
          </a:xfrm>
          <a:prstGeom prst="rect">
            <a:avLst/>
          </a:prstGeom>
        </p:spPr>
      </p:pic>
      <p:pic>
        <p:nvPicPr>
          <p:cNvPr id="54" name="Picture 54"/>
          <p:cNvPicPr>
            <a:picLocks noChangeAspect="1"/>
          </p:cNvPicPr>
          <p:nvPr/>
        </p:nvPicPr>
        <p:blipFill>
          <a:blip r:embed="rId5"/>
          <a:srcRect/>
          <a:stretch>
            <a:fillRect/>
          </a:stretch>
        </p:blipFill>
        <p:spPr>
          <a:xfrm>
            <a:off x="16312399" y="1912886"/>
            <a:ext cx="1003308" cy="905764"/>
          </a:xfrm>
          <a:prstGeom prst="rect">
            <a:avLst/>
          </a:prstGeom>
        </p:spPr>
      </p:pic>
      <p:pic>
        <p:nvPicPr>
          <p:cNvPr id="55" name="Picture 55"/>
          <p:cNvPicPr>
            <a:picLocks noChangeAspect="1"/>
          </p:cNvPicPr>
          <p:nvPr/>
        </p:nvPicPr>
        <p:blipFill>
          <a:blip r:embed="rId6"/>
          <a:srcRect/>
          <a:stretch>
            <a:fillRect/>
          </a:stretch>
        </p:blipFill>
        <p:spPr>
          <a:xfrm>
            <a:off x="15078361" y="1793151"/>
            <a:ext cx="982177" cy="952414"/>
          </a:xfrm>
          <a:prstGeom prst="rect">
            <a:avLst/>
          </a:prstGeom>
        </p:spPr>
      </p:pic>
      <p:sp>
        <p:nvSpPr>
          <p:cNvPr id="56" name="TextBox 56"/>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7" name="TextBox 57"/>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58" name="TextBox 58"/>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9909658" y="207079"/>
            <a:ext cx="7742469" cy="6072772"/>
            <a:chOff x="0" y="0"/>
            <a:chExt cx="10210301" cy="8008406"/>
          </a:xfrm>
        </p:grpSpPr>
        <p:sp>
          <p:nvSpPr>
            <p:cNvPr id="3" name="Freeform 3"/>
            <p:cNvSpPr/>
            <p:nvPr/>
          </p:nvSpPr>
          <p:spPr>
            <a:xfrm>
              <a:off x="31750" y="31750"/>
              <a:ext cx="10146801" cy="7944906"/>
            </a:xfrm>
            <a:custGeom>
              <a:avLst/>
              <a:gdLst/>
              <a:ahLst/>
              <a:cxnLst/>
              <a:rect l="l" t="t" r="r" b="b"/>
              <a:pathLst>
                <a:path w="10146801" h="7944906">
                  <a:moveTo>
                    <a:pt x="10054091" y="7944906"/>
                  </a:moveTo>
                  <a:lnTo>
                    <a:pt x="92710" y="7944906"/>
                  </a:lnTo>
                  <a:cubicBezTo>
                    <a:pt x="41910" y="7944906"/>
                    <a:pt x="0" y="7902996"/>
                    <a:pt x="0" y="7852196"/>
                  </a:cubicBezTo>
                  <a:lnTo>
                    <a:pt x="0" y="92710"/>
                  </a:lnTo>
                  <a:cubicBezTo>
                    <a:pt x="0" y="41910"/>
                    <a:pt x="41910" y="0"/>
                    <a:pt x="92710" y="0"/>
                  </a:cubicBezTo>
                  <a:lnTo>
                    <a:pt x="10052820" y="0"/>
                  </a:lnTo>
                  <a:cubicBezTo>
                    <a:pt x="10103620" y="0"/>
                    <a:pt x="10145530" y="41910"/>
                    <a:pt x="10145530" y="92710"/>
                  </a:cubicBezTo>
                  <a:lnTo>
                    <a:pt x="10145530" y="7850925"/>
                  </a:lnTo>
                  <a:cubicBezTo>
                    <a:pt x="10146801" y="7902996"/>
                    <a:pt x="10104891" y="7944906"/>
                    <a:pt x="10054091" y="7944906"/>
                  </a:cubicBezTo>
                  <a:close/>
                </a:path>
              </a:pathLst>
            </a:custGeom>
            <a:solidFill>
              <a:srgbClr val="DFD8CA"/>
            </a:solidFill>
          </p:spPr>
        </p:sp>
        <p:sp>
          <p:nvSpPr>
            <p:cNvPr id="4" name="Freeform 4"/>
            <p:cNvSpPr/>
            <p:nvPr/>
          </p:nvSpPr>
          <p:spPr>
            <a:xfrm>
              <a:off x="0" y="0"/>
              <a:ext cx="10210301" cy="8008406"/>
            </a:xfrm>
            <a:custGeom>
              <a:avLst/>
              <a:gdLst/>
              <a:ahLst/>
              <a:cxnLst/>
              <a:rect l="l" t="t" r="r" b="b"/>
              <a:pathLst>
                <a:path w="10210301" h="8008406">
                  <a:moveTo>
                    <a:pt x="10085841" y="59690"/>
                  </a:moveTo>
                  <a:cubicBezTo>
                    <a:pt x="10121401" y="59690"/>
                    <a:pt x="10150611" y="88900"/>
                    <a:pt x="10150611" y="124460"/>
                  </a:cubicBezTo>
                  <a:lnTo>
                    <a:pt x="10150611" y="7883946"/>
                  </a:lnTo>
                  <a:cubicBezTo>
                    <a:pt x="10150611" y="7919506"/>
                    <a:pt x="10121401" y="7948716"/>
                    <a:pt x="10085841" y="7948716"/>
                  </a:cubicBezTo>
                  <a:lnTo>
                    <a:pt x="124460" y="7948716"/>
                  </a:lnTo>
                  <a:cubicBezTo>
                    <a:pt x="88900" y="7948716"/>
                    <a:pt x="59690" y="7919506"/>
                    <a:pt x="59690" y="7883946"/>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7883946"/>
                  </a:lnTo>
                  <a:cubicBezTo>
                    <a:pt x="0" y="7952526"/>
                    <a:pt x="55880" y="8008406"/>
                    <a:pt x="124460" y="8008406"/>
                  </a:cubicBezTo>
                  <a:lnTo>
                    <a:pt x="10085841" y="8008406"/>
                  </a:lnTo>
                  <a:cubicBezTo>
                    <a:pt x="10154420" y="8008406"/>
                    <a:pt x="10210301" y="7952526"/>
                    <a:pt x="10210301" y="7883946"/>
                  </a:cubicBezTo>
                  <a:lnTo>
                    <a:pt x="10210301" y="124460"/>
                  </a:lnTo>
                  <a:cubicBezTo>
                    <a:pt x="10210301" y="55880"/>
                    <a:pt x="10154420" y="0"/>
                    <a:pt x="10085841" y="0"/>
                  </a:cubicBezTo>
                  <a:close/>
                </a:path>
              </a:pathLst>
            </a:custGeom>
            <a:solidFill>
              <a:srgbClr val="000000"/>
            </a:solidFill>
          </p:spPr>
        </p:sp>
      </p:grpSp>
      <p:sp>
        <p:nvSpPr>
          <p:cNvPr id="5" name="AutoShape 5"/>
          <p:cNvSpPr/>
          <p:nvPr/>
        </p:nvSpPr>
        <p:spPr>
          <a:xfrm rot="4300">
            <a:off x="1028709" y="4047300"/>
            <a:ext cx="7614211" cy="0"/>
          </a:xfrm>
          <a:prstGeom prst="line">
            <a:avLst/>
          </a:prstGeom>
          <a:ln w="19050" cap="flat">
            <a:solidFill>
              <a:srgbClr val="000000"/>
            </a:solidFill>
            <a:prstDash val="solid"/>
            <a:headEnd type="none" w="sm" len="sm"/>
            <a:tailEnd type="none" w="sm" len="sm"/>
          </a:ln>
        </p:spPr>
      </p:sp>
      <p:grpSp>
        <p:nvGrpSpPr>
          <p:cNvPr id="6" name="Group 6"/>
          <p:cNvGrpSpPr/>
          <p:nvPr/>
        </p:nvGrpSpPr>
        <p:grpSpPr>
          <a:xfrm>
            <a:off x="10106772" y="1810479"/>
            <a:ext cx="7247657" cy="3711831"/>
            <a:chOff x="0" y="-38100"/>
            <a:chExt cx="9663543" cy="4949107"/>
          </a:xfrm>
        </p:grpSpPr>
        <p:sp>
          <p:nvSpPr>
            <p:cNvPr id="7" name="TextBox 7"/>
            <p:cNvSpPr txBox="1"/>
            <p:nvPr/>
          </p:nvSpPr>
          <p:spPr>
            <a:xfrm rot="-2700000">
              <a:off x="1661986" y="3794676"/>
              <a:ext cx="1153716"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Retail</a:t>
              </a:r>
            </a:p>
          </p:txBody>
        </p:sp>
        <p:sp>
          <p:nvSpPr>
            <p:cNvPr id="8" name="TextBox 8"/>
            <p:cNvSpPr txBox="1"/>
            <p:nvPr/>
          </p:nvSpPr>
          <p:spPr>
            <a:xfrm rot="18900000">
              <a:off x="1743265" y="4369063"/>
              <a:ext cx="3037117" cy="541944"/>
            </a:xfrm>
            <a:prstGeom prst="rect">
              <a:avLst/>
            </a:prstGeom>
          </p:spPr>
          <p:txBody>
            <a:bodyPr wrap="square" lIns="0" tIns="0" rIns="0" bIns="0" rtlCol="0" anchor="t">
              <a:spAutoFit/>
            </a:bodyPr>
            <a:lstStyle/>
            <a:p>
              <a:pPr algn="ctr">
                <a:lnSpc>
                  <a:spcPts val="3359"/>
                </a:lnSpc>
              </a:pPr>
              <a:r>
                <a:rPr lang="en-US" sz="2400" dirty="0">
                  <a:solidFill>
                    <a:srgbClr val="000000"/>
                  </a:solidFill>
                  <a:latin typeface="Canva Sans 1 Bold"/>
                </a:rPr>
                <a:t>Manufacturing</a:t>
              </a:r>
            </a:p>
          </p:txBody>
        </p:sp>
        <p:sp>
          <p:nvSpPr>
            <p:cNvPr id="9" name="TextBox 9"/>
            <p:cNvSpPr txBox="1"/>
            <p:nvPr/>
          </p:nvSpPr>
          <p:spPr>
            <a:xfrm rot="-2700000">
              <a:off x="4722650" y="3860905"/>
              <a:ext cx="1341041"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Health</a:t>
              </a:r>
            </a:p>
          </p:txBody>
        </p:sp>
        <p:sp>
          <p:nvSpPr>
            <p:cNvPr id="10" name="TextBox 10"/>
            <p:cNvSpPr txBox="1"/>
            <p:nvPr/>
          </p:nvSpPr>
          <p:spPr>
            <a:xfrm rot="18900000">
              <a:off x="6362828" y="3806525"/>
              <a:ext cx="1390399" cy="541944"/>
            </a:xfrm>
            <a:prstGeom prst="rect">
              <a:avLst/>
            </a:prstGeom>
          </p:spPr>
          <p:txBody>
            <a:bodyPr wrap="square" lIns="0" tIns="0" rIns="0" bIns="0" rtlCol="0" anchor="t">
              <a:spAutoFit/>
            </a:bodyPr>
            <a:lstStyle/>
            <a:p>
              <a:pPr algn="ctr">
                <a:lnSpc>
                  <a:spcPts val="3359"/>
                </a:lnSpc>
              </a:pPr>
              <a:r>
                <a:rPr lang="en-US" sz="2400">
                  <a:solidFill>
                    <a:srgbClr val="000000"/>
                  </a:solidFill>
                  <a:latin typeface="Canva Sans 1 Bold"/>
                </a:rPr>
                <a:t>Admin</a:t>
              </a:r>
            </a:p>
          </p:txBody>
        </p:sp>
        <p:sp>
          <p:nvSpPr>
            <p:cNvPr id="11" name="TextBox 11"/>
            <p:cNvSpPr txBox="1"/>
            <p:nvPr/>
          </p:nvSpPr>
          <p:spPr>
            <a:xfrm rot="-2700000">
              <a:off x="6974539" y="4262140"/>
              <a:ext cx="2475905" cy="515620"/>
            </a:xfrm>
            <a:prstGeom prst="rect">
              <a:avLst/>
            </a:prstGeom>
          </p:spPr>
          <p:txBody>
            <a:bodyPr lIns="0" tIns="0" rIns="0" bIns="0" rtlCol="0" anchor="t">
              <a:spAutoFit/>
            </a:bodyPr>
            <a:lstStyle/>
            <a:p>
              <a:pPr algn="ctr">
                <a:lnSpc>
                  <a:spcPts val="3359"/>
                </a:lnSpc>
              </a:pPr>
              <a:r>
                <a:rPr lang="en-US" sz="2400">
                  <a:solidFill>
                    <a:srgbClr val="000000"/>
                  </a:solidFill>
                  <a:latin typeface="Canva Sans 1 Bold"/>
                </a:rPr>
                <a:t>Professional</a:t>
              </a:r>
            </a:p>
          </p:txBody>
        </p:sp>
        <p:sp>
          <p:nvSpPr>
            <p:cNvPr id="12" name="TextBox 12"/>
            <p:cNvSpPr txBox="1"/>
            <p:nvPr/>
          </p:nvSpPr>
          <p:spPr>
            <a:xfrm>
              <a:off x="96242" y="-38100"/>
              <a:ext cx="1460897"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12,500 </a:t>
              </a:r>
            </a:p>
          </p:txBody>
        </p:sp>
        <p:sp>
          <p:nvSpPr>
            <p:cNvPr id="13" name="TextBox 13"/>
            <p:cNvSpPr txBox="1"/>
            <p:nvPr/>
          </p:nvSpPr>
          <p:spPr>
            <a:xfrm>
              <a:off x="0" y="557367"/>
              <a:ext cx="1557139"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10,000 </a:t>
              </a:r>
            </a:p>
          </p:txBody>
        </p:sp>
        <p:sp>
          <p:nvSpPr>
            <p:cNvPr id="14" name="TextBox 14"/>
            <p:cNvSpPr txBox="1"/>
            <p:nvPr/>
          </p:nvSpPr>
          <p:spPr>
            <a:xfrm>
              <a:off x="330994" y="1152834"/>
              <a:ext cx="1226145"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7,500 </a:t>
              </a:r>
            </a:p>
          </p:txBody>
        </p:sp>
        <p:sp>
          <p:nvSpPr>
            <p:cNvPr id="15" name="TextBox 15"/>
            <p:cNvSpPr txBox="1"/>
            <p:nvPr/>
          </p:nvSpPr>
          <p:spPr>
            <a:xfrm>
              <a:off x="253206" y="1748301"/>
              <a:ext cx="130393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5,000 </a:t>
              </a:r>
            </a:p>
          </p:txBody>
        </p:sp>
        <p:sp>
          <p:nvSpPr>
            <p:cNvPr id="16" name="TextBox 16"/>
            <p:cNvSpPr txBox="1"/>
            <p:nvPr/>
          </p:nvSpPr>
          <p:spPr>
            <a:xfrm>
              <a:off x="310356" y="2343769"/>
              <a:ext cx="1246783"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2,500 </a:t>
              </a:r>
            </a:p>
          </p:txBody>
        </p:sp>
        <p:sp>
          <p:nvSpPr>
            <p:cNvPr id="17" name="TextBox 17"/>
            <p:cNvSpPr txBox="1"/>
            <p:nvPr/>
          </p:nvSpPr>
          <p:spPr>
            <a:xfrm>
              <a:off x="1177727" y="2939236"/>
              <a:ext cx="379412" cy="515620"/>
            </a:xfrm>
            <a:prstGeom prst="rect">
              <a:avLst/>
            </a:prstGeom>
          </p:spPr>
          <p:txBody>
            <a:bodyPr lIns="0" tIns="0" rIns="0" bIns="0" rtlCol="0" anchor="t">
              <a:spAutoFit/>
            </a:bodyPr>
            <a:lstStyle/>
            <a:p>
              <a:pPr algn="r">
                <a:lnSpc>
                  <a:spcPts val="3359"/>
                </a:lnSpc>
              </a:pPr>
              <a:r>
                <a:rPr lang="en-US" sz="2400">
                  <a:solidFill>
                    <a:srgbClr val="000000"/>
                  </a:solidFill>
                  <a:latin typeface="Canva Sans 1 Bold"/>
                </a:rPr>
                <a:t>0 </a:t>
              </a:r>
            </a:p>
          </p:txBody>
        </p:sp>
        <p:grpSp>
          <p:nvGrpSpPr>
            <p:cNvPr id="18" name="Group 18"/>
            <p:cNvGrpSpPr>
              <a:grpSpLocks noChangeAspect="1"/>
            </p:cNvGrpSpPr>
            <p:nvPr/>
          </p:nvGrpSpPr>
          <p:grpSpPr>
            <a:xfrm>
              <a:off x="1760339" y="351503"/>
              <a:ext cx="7903204" cy="2864592"/>
              <a:chOff x="0" y="112743"/>
              <a:chExt cx="7903204" cy="2864592"/>
            </a:xfrm>
          </p:grpSpPr>
          <p:sp>
            <p:nvSpPr>
              <p:cNvPr id="19" name="Freeform 19"/>
              <p:cNvSpPr/>
              <p:nvPr/>
            </p:nvSpPr>
            <p:spPr>
              <a:xfrm>
                <a:off x="0" y="112743"/>
                <a:ext cx="1462093" cy="2864592"/>
              </a:xfrm>
              <a:custGeom>
                <a:avLst/>
                <a:gdLst/>
                <a:ahLst/>
                <a:cxnLst/>
                <a:rect l="l" t="t" r="r" b="b"/>
                <a:pathLst>
                  <a:path w="1462093" h="2864592">
                    <a:moveTo>
                      <a:pt x="0" y="2864593"/>
                    </a:moveTo>
                    <a:lnTo>
                      <a:pt x="0" y="116968"/>
                    </a:lnTo>
                    <a:cubicBezTo>
                      <a:pt x="0" y="85946"/>
                      <a:pt x="12323" y="56195"/>
                      <a:pt x="34259" y="34259"/>
                    </a:cubicBezTo>
                    <a:cubicBezTo>
                      <a:pt x="56195" y="12324"/>
                      <a:pt x="85946" y="0"/>
                      <a:pt x="116967" y="0"/>
                    </a:cubicBezTo>
                    <a:lnTo>
                      <a:pt x="1345125" y="0"/>
                    </a:lnTo>
                    <a:cubicBezTo>
                      <a:pt x="1409725" y="0"/>
                      <a:pt x="1462093" y="52369"/>
                      <a:pt x="1462093" y="116968"/>
                    </a:cubicBezTo>
                    <a:lnTo>
                      <a:pt x="1462093" y="2864593"/>
                    </a:lnTo>
                    <a:close/>
                  </a:path>
                </a:pathLst>
              </a:custGeom>
              <a:solidFill>
                <a:srgbClr val="105652"/>
              </a:solidFill>
            </p:spPr>
          </p:sp>
          <p:sp>
            <p:nvSpPr>
              <p:cNvPr id="20" name="Freeform 20"/>
              <p:cNvSpPr/>
              <p:nvPr/>
            </p:nvSpPr>
            <p:spPr>
              <a:xfrm>
                <a:off x="1610278" y="589117"/>
                <a:ext cx="1462093" cy="2388219"/>
              </a:xfrm>
              <a:custGeom>
                <a:avLst/>
                <a:gdLst/>
                <a:ahLst/>
                <a:cxnLst/>
                <a:rect l="l" t="t" r="r" b="b"/>
                <a:pathLst>
                  <a:path w="1462093" h="2388219">
                    <a:moveTo>
                      <a:pt x="0" y="2388219"/>
                    </a:moveTo>
                    <a:lnTo>
                      <a:pt x="0" y="116968"/>
                    </a:lnTo>
                    <a:cubicBezTo>
                      <a:pt x="0" y="52368"/>
                      <a:pt x="52368" y="0"/>
                      <a:pt x="116967" y="0"/>
                    </a:cubicBezTo>
                    <a:lnTo>
                      <a:pt x="1345125" y="0"/>
                    </a:lnTo>
                    <a:cubicBezTo>
                      <a:pt x="1376147" y="0"/>
                      <a:pt x="1405898" y="12323"/>
                      <a:pt x="1427834" y="34259"/>
                    </a:cubicBezTo>
                    <a:cubicBezTo>
                      <a:pt x="1449769" y="56195"/>
                      <a:pt x="1462093" y="85946"/>
                      <a:pt x="1462093" y="116968"/>
                    </a:cubicBezTo>
                    <a:lnTo>
                      <a:pt x="1462093" y="2388219"/>
                    </a:lnTo>
                    <a:close/>
                  </a:path>
                </a:pathLst>
              </a:custGeom>
              <a:solidFill>
                <a:srgbClr val="105652"/>
              </a:solidFill>
            </p:spPr>
          </p:sp>
          <p:sp>
            <p:nvSpPr>
              <p:cNvPr id="21" name="Freeform 21"/>
              <p:cNvSpPr/>
              <p:nvPr/>
            </p:nvSpPr>
            <p:spPr>
              <a:xfrm>
                <a:off x="3220556" y="827304"/>
                <a:ext cx="1462093" cy="2150032"/>
              </a:xfrm>
              <a:custGeom>
                <a:avLst/>
                <a:gdLst/>
                <a:ahLst/>
                <a:cxnLst/>
                <a:rect l="l" t="t" r="r" b="b"/>
                <a:pathLst>
                  <a:path w="1462093" h="2150032">
                    <a:moveTo>
                      <a:pt x="0" y="2150032"/>
                    </a:moveTo>
                    <a:lnTo>
                      <a:pt x="0" y="116967"/>
                    </a:lnTo>
                    <a:cubicBezTo>
                      <a:pt x="0" y="85946"/>
                      <a:pt x="12323" y="56195"/>
                      <a:pt x="34259" y="34259"/>
                    </a:cubicBezTo>
                    <a:cubicBezTo>
                      <a:pt x="56194" y="12323"/>
                      <a:pt x="85945" y="0"/>
                      <a:pt x="116967" y="0"/>
                    </a:cubicBezTo>
                    <a:lnTo>
                      <a:pt x="1345125" y="0"/>
                    </a:lnTo>
                    <a:cubicBezTo>
                      <a:pt x="1409724" y="0"/>
                      <a:pt x="1462092" y="52368"/>
                      <a:pt x="1462092" y="116967"/>
                    </a:cubicBezTo>
                    <a:lnTo>
                      <a:pt x="1462092" y="2150032"/>
                    </a:lnTo>
                    <a:close/>
                  </a:path>
                </a:pathLst>
              </a:custGeom>
              <a:solidFill>
                <a:srgbClr val="105652"/>
              </a:solidFill>
            </p:spPr>
          </p:sp>
          <p:sp>
            <p:nvSpPr>
              <p:cNvPr id="22" name="Freeform 22"/>
              <p:cNvSpPr/>
              <p:nvPr/>
            </p:nvSpPr>
            <p:spPr>
              <a:xfrm>
                <a:off x="4830833" y="1303678"/>
                <a:ext cx="1462093" cy="1673658"/>
              </a:xfrm>
              <a:custGeom>
                <a:avLst/>
                <a:gdLst/>
                <a:ahLst/>
                <a:cxnLst/>
                <a:rect l="l" t="t" r="r" b="b"/>
                <a:pathLst>
                  <a:path w="1462093" h="1673658">
                    <a:moveTo>
                      <a:pt x="0" y="1673658"/>
                    </a:moveTo>
                    <a:lnTo>
                      <a:pt x="0" y="116967"/>
                    </a:lnTo>
                    <a:cubicBezTo>
                      <a:pt x="0" y="52368"/>
                      <a:pt x="52369" y="0"/>
                      <a:pt x="116968" y="0"/>
                    </a:cubicBezTo>
                    <a:lnTo>
                      <a:pt x="1345126" y="0"/>
                    </a:lnTo>
                    <a:cubicBezTo>
                      <a:pt x="1376147" y="0"/>
                      <a:pt x="1405899" y="12323"/>
                      <a:pt x="1427834" y="34259"/>
                    </a:cubicBezTo>
                    <a:cubicBezTo>
                      <a:pt x="1449770" y="56194"/>
                      <a:pt x="1462093" y="85945"/>
                      <a:pt x="1462093" y="116967"/>
                    </a:cubicBezTo>
                    <a:lnTo>
                      <a:pt x="1462093" y="1673658"/>
                    </a:lnTo>
                    <a:close/>
                  </a:path>
                </a:pathLst>
              </a:custGeom>
              <a:solidFill>
                <a:srgbClr val="105652"/>
              </a:solidFill>
            </p:spPr>
          </p:sp>
          <p:sp>
            <p:nvSpPr>
              <p:cNvPr id="23" name="Freeform 23"/>
              <p:cNvSpPr/>
              <p:nvPr/>
            </p:nvSpPr>
            <p:spPr>
              <a:xfrm>
                <a:off x="6441111" y="1541864"/>
                <a:ext cx="1462093" cy="1435471"/>
              </a:xfrm>
              <a:custGeom>
                <a:avLst/>
                <a:gdLst/>
                <a:ahLst/>
                <a:cxnLst/>
                <a:rect l="l" t="t" r="r" b="b"/>
                <a:pathLst>
                  <a:path w="1462093" h="1435471">
                    <a:moveTo>
                      <a:pt x="0" y="1435472"/>
                    </a:moveTo>
                    <a:lnTo>
                      <a:pt x="0" y="116968"/>
                    </a:lnTo>
                    <a:cubicBezTo>
                      <a:pt x="0" y="85946"/>
                      <a:pt x="12323" y="56195"/>
                      <a:pt x="34259" y="34259"/>
                    </a:cubicBezTo>
                    <a:cubicBezTo>
                      <a:pt x="56195" y="12324"/>
                      <a:pt x="85946" y="0"/>
                      <a:pt x="116968" y="1"/>
                    </a:cubicBezTo>
                    <a:lnTo>
                      <a:pt x="1345125" y="1"/>
                    </a:lnTo>
                    <a:cubicBezTo>
                      <a:pt x="1409725" y="1"/>
                      <a:pt x="1462093" y="52369"/>
                      <a:pt x="1462093" y="116968"/>
                    </a:cubicBezTo>
                    <a:lnTo>
                      <a:pt x="1462093" y="1435472"/>
                    </a:lnTo>
                    <a:close/>
                  </a:path>
                </a:pathLst>
              </a:custGeom>
              <a:solidFill>
                <a:srgbClr val="105652"/>
              </a:solidFill>
            </p:spPr>
          </p:sp>
        </p:grpSp>
      </p:grpSp>
      <p:grpSp>
        <p:nvGrpSpPr>
          <p:cNvPr id="24" name="Group 24"/>
          <p:cNvGrpSpPr/>
          <p:nvPr/>
        </p:nvGrpSpPr>
        <p:grpSpPr>
          <a:xfrm>
            <a:off x="669952" y="6532392"/>
            <a:ext cx="8602485" cy="3200893"/>
            <a:chOff x="0" y="0"/>
            <a:chExt cx="11344438" cy="4221145"/>
          </a:xfrm>
        </p:grpSpPr>
        <p:sp>
          <p:nvSpPr>
            <p:cNvPr id="25" name="Freeform 25"/>
            <p:cNvSpPr/>
            <p:nvPr/>
          </p:nvSpPr>
          <p:spPr>
            <a:xfrm>
              <a:off x="31750" y="31750"/>
              <a:ext cx="11280938" cy="4157645"/>
            </a:xfrm>
            <a:custGeom>
              <a:avLst/>
              <a:gdLst/>
              <a:ahLst/>
              <a:cxnLst/>
              <a:rect l="l" t="t" r="r" b="b"/>
              <a:pathLst>
                <a:path w="11280938" h="4157645">
                  <a:moveTo>
                    <a:pt x="11188228" y="4157645"/>
                  </a:moveTo>
                  <a:lnTo>
                    <a:pt x="92710" y="4157645"/>
                  </a:lnTo>
                  <a:cubicBezTo>
                    <a:pt x="41910" y="4157645"/>
                    <a:pt x="0" y="4115735"/>
                    <a:pt x="0" y="4064935"/>
                  </a:cubicBezTo>
                  <a:lnTo>
                    <a:pt x="0" y="92710"/>
                  </a:lnTo>
                  <a:cubicBezTo>
                    <a:pt x="0" y="41910"/>
                    <a:pt x="41910" y="0"/>
                    <a:pt x="92710" y="0"/>
                  </a:cubicBezTo>
                  <a:lnTo>
                    <a:pt x="11186957" y="0"/>
                  </a:lnTo>
                  <a:cubicBezTo>
                    <a:pt x="11237757" y="0"/>
                    <a:pt x="11279668" y="41910"/>
                    <a:pt x="11279668" y="92710"/>
                  </a:cubicBezTo>
                  <a:lnTo>
                    <a:pt x="11279668" y="4063665"/>
                  </a:lnTo>
                  <a:cubicBezTo>
                    <a:pt x="11280938" y="4115735"/>
                    <a:pt x="11239028" y="4157645"/>
                    <a:pt x="11188228" y="4157645"/>
                  </a:cubicBezTo>
                  <a:close/>
                </a:path>
              </a:pathLst>
            </a:custGeom>
            <a:solidFill>
              <a:srgbClr val="F9C041"/>
            </a:solidFill>
          </p:spPr>
        </p:sp>
        <p:sp>
          <p:nvSpPr>
            <p:cNvPr id="26" name="Freeform 26"/>
            <p:cNvSpPr/>
            <p:nvPr/>
          </p:nvSpPr>
          <p:spPr>
            <a:xfrm>
              <a:off x="0" y="0"/>
              <a:ext cx="11344438" cy="4221145"/>
            </a:xfrm>
            <a:custGeom>
              <a:avLst/>
              <a:gdLst/>
              <a:ahLst/>
              <a:cxnLst/>
              <a:rect l="l" t="t" r="r" b="b"/>
              <a:pathLst>
                <a:path w="11344438" h="4221145">
                  <a:moveTo>
                    <a:pt x="11219978" y="59690"/>
                  </a:moveTo>
                  <a:cubicBezTo>
                    <a:pt x="11255538" y="59690"/>
                    <a:pt x="11284748" y="88900"/>
                    <a:pt x="11284748" y="124460"/>
                  </a:cubicBezTo>
                  <a:lnTo>
                    <a:pt x="11284748" y="4096685"/>
                  </a:lnTo>
                  <a:cubicBezTo>
                    <a:pt x="11284748" y="4132245"/>
                    <a:pt x="11255538" y="4161455"/>
                    <a:pt x="11219978" y="4161455"/>
                  </a:cubicBezTo>
                  <a:lnTo>
                    <a:pt x="124460" y="4161455"/>
                  </a:lnTo>
                  <a:cubicBezTo>
                    <a:pt x="88900" y="4161455"/>
                    <a:pt x="59690" y="4132245"/>
                    <a:pt x="59690" y="4096685"/>
                  </a:cubicBezTo>
                  <a:lnTo>
                    <a:pt x="59690" y="124460"/>
                  </a:lnTo>
                  <a:cubicBezTo>
                    <a:pt x="59690" y="88900"/>
                    <a:pt x="88900" y="59690"/>
                    <a:pt x="124460" y="59690"/>
                  </a:cubicBezTo>
                  <a:lnTo>
                    <a:pt x="11219978" y="59690"/>
                  </a:lnTo>
                  <a:moveTo>
                    <a:pt x="11219978" y="0"/>
                  </a:moveTo>
                  <a:lnTo>
                    <a:pt x="124460" y="0"/>
                  </a:lnTo>
                  <a:cubicBezTo>
                    <a:pt x="55880" y="0"/>
                    <a:pt x="0" y="55880"/>
                    <a:pt x="0" y="124460"/>
                  </a:cubicBezTo>
                  <a:lnTo>
                    <a:pt x="0" y="4096685"/>
                  </a:lnTo>
                  <a:cubicBezTo>
                    <a:pt x="0" y="4165265"/>
                    <a:pt x="55880" y="4221145"/>
                    <a:pt x="124460" y="4221145"/>
                  </a:cubicBezTo>
                  <a:lnTo>
                    <a:pt x="11219978" y="4221145"/>
                  </a:lnTo>
                  <a:cubicBezTo>
                    <a:pt x="11288557" y="4221145"/>
                    <a:pt x="11344438" y="4165265"/>
                    <a:pt x="11344438" y="4096685"/>
                  </a:cubicBezTo>
                  <a:lnTo>
                    <a:pt x="11344438" y="124460"/>
                  </a:lnTo>
                  <a:cubicBezTo>
                    <a:pt x="11344438" y="55880"/>
                    <a:pt x="11288557" y="0"/>
                    <a:pt x="11219978" y="0"/>
                  </a:cubicBezTo>
                  <a:close/>
                </a:path>
              </a:pathLst>
            </a:custGeom>
            <a:solidFill>
              <a:srgbClr val="000000"/>
            </a:solidFill>
          </p:spPr>
        </p:sp>
      </p:grpSp>
      <p:sp>
        <p:nvSpPr>
          <p:cNvPr id="27" name="TextBox 27"/>
          <p:cNvSpPr txBox="1"/>
          <p:nvPr/>
        </p:nvSpPr>
        <p:spPr>
          <a:xfrm>
            <a:off x="1028712"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£27,800</a:t>
            </a:r>
          </a:p>
        </p:txBody>
      </p:sp>
      <p:sp>
        <p:nvSpPr>
          <p:cNvPr id="28" name="TextBox 28"/>
          <p:cNvSpPr txBox="1"/>
          <p:nvPr/>
        </p:nvSpPr>
        <p:spPr>
          <a:xfrm>
            <a:off x="5327389" y="1721353"/>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38%</a:t>
            </a:r>
          </a:p>
        </p:txBody>
      </p:sp>
      <p:sp>
        <p:nvSpPr>
          <p:cNvPr id="29" name="TextBox 29"/>
          <p:cNvSpPr txBox="1"/>
          <p:nvPr/>
        </p:nvSpPr>
        <p:spPr>
          <a:xfrm>
            <a:off x="5327389" y="4471989"/>
            <a:ext cx="3483950" cy="1267459"/>
          </a:xfrm>
          <a:prstGeom prst="rect">
            <a:avLst/>
          </a:prstGeom>
        </p:spPr>
        <p:txBody>
          <a:bodyPr lIns="0" tIns="0" rIns="0" bIns="0" rtlCol="0" anchor="t">
            <a:spAutoFit/>
          </a:bodyPr>
          <a:lstStyle/>
          <a:p>
            <a:pPr>
              <a:lnSpc>
                <a:spcPts val="9399"/>
              </a:lnSpc>
            </a:pPr>
            <a:r>
              <a:rPr lang="en-US" sz="9399">
                <a:solidFill>
                  <a:srgbClr val="105652"/>
                </a:solidFill>
                <a:latin typeface="Bebas Neue Bold"/>
              </a:rPr>
              <a:t>7,900</a:t>
            </a:r>
          </a:p>
        </p:txBody>
      </p:sp>
      <p:sp>
        <p:nvSpPr>
          <p:cNvPr id="30" name="TextBox 30"/>
          <p:cNvSpPr txBox="1"/>
          <p:nvPr/>
        </p:nvSpPr>
        <p:spPr>
          <a:xfrm>
            <a:off x="1028712" y="3009600"/>
            <a:ext cx="2038858" cy="478156"/>
          </a:xfrm>
          <a:prstGeom prst="rect">
            <a:avLst/>
          </a:prstGeom>
        </p:spPr>
        <p:txBody>
          <a:bodyPr lIns="0" tIns="0" rIns="0" bIns="0" rtlCol="0" anchor="t">
            <a:spAutoFit/>
          </a:bodyPr>
          <a:lstStyle/>
          <a:p>
            <a:pPr>
              <a:lnSpc>
                <a:spcPts val="3839"/>
              </a:lnSpc>
            </a:pPr>
            <a:r>
              <a:rPr lang="en-US" sz="2399" dirty="0">
                <a:solidFill>
                  <a:srgbClr val="000000"/>
                </a:solidFill>
                <a:latin typeface="Poppins"/>
              </a:rPr>
              <a:t>Jobs</a:t>
            </a:r>
          </a:p>
        </p:txBody>
      </p:sp>
      <p:sp>
        <p:nvSpPr>
          <p:cNvPr id="31" name="TextBox 31"/>
          <p:cNvSpPr txBox="1"/>
          <p:nvPr/>
        </p:nvSpPr>
        <p:spPr>
          <a:xfrm>
            <a:off x="1028712" y="5443221"/>
            <a:ext cx="243578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Median Salary </a:t>
            </a:r>
          </a:p>
        </p:txBody>
      </p:sp>
      <p:sp>
        <p:nvSpPr>
          <p:cNvPr id="32" name="TextBox 32"/>
          <p:cNvSpPr txBox="1"/>
          <p:nvPr/>
        </p:nvSpPr>
        <p:spPr>
          <a:xfrm>
            <a:off x="5327389" y="5443221"/>
            <a:ext cx="3315528" cy="478156"/>
          </a:xfrm>
          <a:prstGeom prst="rect">
            <a:avLst/>
          </a:prstGeom>
        </p:spPr>
        <p:txBody>
          <a:bodyPr lIns="0" tIns="0" rIns="0" bIns="0" rtlCol="0" anchor="t">
            <a:spAutoFit/>
          </a:bodyPr>
          <a:lstStyle/>
          <a:p>
            <a:pPr>
              <a:lnSpc>
                <a:spcPts val="3839"/>
              </a:lnSpc>
            </a:pPr>
            <a:r>
              <a:rPr lang="en-US" sz="2399">
                <a:solidFill>
                  <a:srgbClr val="000000"/>
                </a:solidFill>
                <a:latin typeface="Poppins"/>
              </a:rPr>
              <a:t>Businesses</a:t>
            </a:r>
          </a:p>
        </p:txBody>
      </p:sp>
      <p:sp>
        <p:nvSpPr>
          <p:cNvPr id="33" name="TextBox 33"/>
          <p:cNvSpPr txBox="1"/>
          <p:nvPr/>
        </p:nvSpPr>
        <p:spPr>
          <a:xfrm>
            <a:off x="1028700" y="331039"/>
            <a:ext cx="7782639"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Jobs in </a:t>
            </a:r>
            <a:r>
              <a:rPr lang="en-US" sz="5700">
                <a:solidFill>
                  <a:srgbClr val="B91646"/>
                </a:solidFill>
                <a:latin typeface="Bebas Neue Bold"/>
              </a:rPr>
              <a:t>huntingdonshire</a:t>
            </a:r>
          </a:p>
        </p:txBody>
      </p:sp>
      <p:sp>
        <p:nvSpPr>
          <p:cNvPr id="34" name="TextBox 34"/>
          <p:cNvSpPr txBox="1"/>
          <p:nvPr/>
        </p:nvSpPr>
        <p:spPr>
          <a:xfrm>
            <a:off x="1028700" y="1754155"/>
            <a:ext cx="3483950" cy="1267459"/>
          </a:xfrm>
          <a:prstGeom prst="rect">
            <a:avLst/>
          </a:prstGeom>
        </p:spPr>
        <p:txBody>
          <a:bodyPr lIns="0" tIns="0" rIns="0" bIns="0" rtlCol="0" anchor="t">
            <a:spAutoFit/>
          </a:bodyPr>
          <a:lstStyle/>
          <a:p>
            <a:pPr>
              <a:lnSpc>
                <a:spcPts val="9399"/>
              </a:lnSpc>
            </a:pPr>
            <a:r>
              <a:rPr lang="en-US" sz="9399" dirty="0">
                <a:solidFill>
                  <a:srgbClr val="105652"/>
                </a:solidFill>
                <a:latin typeface="Bebas Neue Bold"/>
              </a:rPr>
              <a:t>86,300</a:t>
            </a:r>
          </a:p>
        </p:txBody>
      </p:sp>
      <p:sp>
        <p:nvSpPr>
          <p:cNvPr id="35" name="TextBox 35"/>
          <p:cNvSpPr txBox="1"/>
          <p:nvPr/>
        </p:nvSpPr>
        <p:spPr>
          <a:xfrm>
            <a:off x="10203463" y="360462"/>
            <a:ext cx="7275786" cy="589915"/>
          </a:xfrm>
          <a:prstGeom prst="rect">
            <a:avLst/>
          </a:prstGeom>
        </p:spPr>
        <p:txBody>
          <a:bodyPr lIns="0" tIns="0" rIns="0" bIns="0" rtlCol="0" anchor="t">
            <a:spAutoFit/>
          </a:bodyPr>
          <a:lstStyle/>
          <a:p>
            <a:pPr algn="ctr">
              <a:lnSpc>
                <a:spcPts val="4759"/>
              </a:lnSpc>
            </a:pPr>
            <a:r>
              <a:rPr lang="en-US" sz="3399">
                <a:solidFill>
                  <a:srgbClr val="000000"/>
                </a:solidFill>
                <a:latin typeface="Bebas Neue Bold"/>
              </a:rPr>
              <a:t>Top Sectors in huntingdonshire</a:t>
            </a:r>
          </a:p>
        </p:txBody>
      </p:sp>
      <p:sp>
        <p:nvSpPr>
          <p:cNvPr id="36" name="TextBox 36"/>
          <p:cNvSpPr txBox="1"/>
          <p:nvPr/>
        </p:nvSpPr>
        <p:spPr>
          <a:xfrm>
            <a:off x="1021769" y="7749299"/>
            <a:ext cx="2151067"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HINCHINGBROOKE HOSPITAL </a:t>
            </a:r>
          </a:p>
        </p:txBody>
      </p:sp>
      <p:sp>
        <p:nvSpPr>
          <p:cNvPr id="37" name="TextBox 37"/>
          <p:cNvSpPr txBox="1"/>
          <p:nvPr/>
        </p:nvSpPr>
        <p:spPr>
          <a:xfrm>
            <a:off x="1021769" y="8788667"/>
            <a:ext cx="2038869"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HOTEL CHOCOLAT</a:t>
            </a:r>
          </a:p>
        </p:txBody>
      </p:sp>
      <p:sp>
        <p:nvSpPr>
          <p:cNvPr id="38" name="TextBox 38"/>
          <p:cNvSpPr txBox="1"/>
          <p:nvPr/>
        </p:nvSpPr>
        <p:spPr>
          <a:xfrm>
            <a:off x="3172836" y="7805061"/>
            <a:ext cx="6003138" cy="540385"/>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A 304 bed hospital providing surgeries, ear nose and throat, vascular services and children's health services</a:t>
            </a:r>
          </a:p>
        </p:txBody>
      </p:sp>
      <p:sp>
        <p:nvSpPr>
          <p:cNvPr id="39" name="TextBox 39"/>
          <p:cNvSpPr txBox="1"/>
          <p:nvPr/>
        </p:nvSpPr>
        <p:spPr>
          <a:xfrm>
            <a:off x="3060638" y="8656093"/>
            <a:ext cx="6003138" cy="816610"/>
          </a:xfrm>
          <a:prstGeom prst="rect">
            <a:avLst/>
          </a:prstGeom>
        </p:spPr>
        <p:txBody>
          <a:bodyPr lIns="0" tIns="0" rIns="0" bIns="0" rtlCol="0" anchor="t">
            <a:spAutoFit/>
          </a:bodyPr>
          <a:lstStyle/>
          <a:p>
            <a:pPr algn="ctr">
              <a:lnSpc>
                <a:spcPts val="2239"/>
              </a:lnSpc>
            </a:pPr>
            <a:r>
              <a:rPr lang="en-US" sz="1599">
                <a:solidFill>
                  <a:srgbClr val="000000"/>
                </a:solidFill>
                <a:latin typeface="Canva Sans 1"/>
              </a:rPr>
              <a:t>is a British chocolate manufacturer, selling chocolate and cocoa products, online, in store and in cafés, with a factory outlet in Huntingdon.</a:t>
            </a:r>
          </a:p>
        </p:txBody>
      </p:sp>
      <p:grpSp>
        <p:nvGrpSpPr>
          <p:cNvPr id="40" name="Group 40"/>
          <p:cNvGrpSpPr/>
          <p:nvPr/>
        </p:nvGrpSpPr>
        <p:grpSpPr>
          <a:xfrm>
            <a:off x="9957283" y="6532392"/>
            <a:ext cx="7742469" cy="3200893"/>
            <a:chOff x="0" y="0"/>
            <a:chExt cx="10210301" cy="4221145"/>
          </a:xfrm>
        </p:grpSpPr>
        <p:sp>
          <p:nvSpPr>
            <p:cNvPr id="41" name="Freeform 41"/>
            <p:cNvSpPr/>
            <p:nvPr/>
          </p:nvSpPr>
          <p:spPr>
            <a:xfrm>
              <a:off x="31750" y="31750"/>
              <a:ext cx="10146801" cy="4157645"/>
            </a:xfrm>
            <a:custGeom>
              <a:avLst/>
              <a:gdLst/>
              <a:ahLst/>
              <a:cxnLst/>
              <a:rect l="l" t="t" r="r" b="b"/>
              <a:pathLst>
                <a:path w="10146801" h="4157645">
                  <a:moveTo>
                    <a:pt x="10054091" y="4157645"/>
                  </a:moveTo>
                  <a:lnTo>
                    <a:pt x="92710" y="4157645"/>
                  </a:lnTo>
                  <a:cubicBezTo>
                    <a:pt x="41910" y="4157645"/>
                    <a:pt x="0" y="4115735"/>
                    <a:pt x="0" y="4064935"/>
                  </a:cubicBezTo>
                  <a:lnTo>
                    <a:pt x="0" y="92710"/>
                  </a:lnTo>
                  <a:cubicBezTo>
                    <a:pt x="0" y="41910"/>
                    <a:pt x="41910" y="0"/>
                    <a:pt x="92710" y="0"/>
                  </a:cubicBezTo>
                  <a:lnTo>
                    <a:pt x="10052820" y="0"/>
                  </a:lnTo>
                  <a:cubicBezTo>
                    <a:pt x="10103620" y="0"/>
                    <a:pt x="10145530" y="41910"/>
                    <a:pt x="10145530" y="92710"/>
                  </a:cubicBezTo>
                  <a:lnTo>
                    <a:pt x="10145530" y="4063665"/>
                  </a:lnTo>
                  <a:cubicBezTo>
                    <a:pt x="10146801" y="4115735"/>
                    <a:pt x="10104891" y="4157645"/>
                    <a:pt x="10054091" y="4157645"/>
                  </a:cubicBezTo>
                  <a:close/>
                </a:path>
              </a:pathLst>
            </a:custGeom>
            <a:solidFill>
              <a:srgbClr val="F9C041"/>
            </a:solidFill>
          </p:spPr>
        </p:sp>
        <p:sp>
          <p:nvSpPr>
            <p:cNvPr id="42" name="Freeform 42"/>
            <p:cNvSpPr/>
            <p:nvPr/>
          </p:nvSpPr>
          <p:spPr>
            <a:xfrm>
              <a:off x="0" y="0"/>
              <a:ext cx="10210301" cy="4221145"/>
            </a:xfrm>
            <a:custGeom>
              <a:avLst/>
              <a:gdLst/>
              <a:ahLst/>
              <a:cxnLst/>
              <a:rect l="l" t="t" r="r" b="b"/>
              <a:pathLst>
                <a:path w="10210301" h="4221145">
                  <a:moveTo>
                    <a:pt x="10085841" y="59690"/>
                  </a:moveTo>
                  <a:cubicBezTo>
                    <a:pt x="10121401" y="59690"/>
                    <a:pt x="10150611" y="88900"/>
                    <a:pt x="10150611" y="124460"/>
                  </a:cubicBezTo>
                  <a:lnTo>
                    <a:pt x="10150611" y="4096685"/>
                  </a:lnTo>
                  <a:cubicBezTo>
                    <a:pt x="10150611" y="4132245"/>
                    <a:pt x="10121401" y="4161455"/>
                    <a:pt x="10085841" y="4161455"/>
                  </a:cubicBezTo>
                  <a:lnTo>
                    <a:pt x="124460" y="4161455"/>
                  </a:lnTo>
                  <a:cubicBezTo>
                    <a:pt x="88900" y="4161455"/>
                    <a:pt x="59690" y="4132245"/>
                    <a:pt x="59690" y="4096685"/>
                  </a:cubicBezTo>
                  <a:lnTo>
                    <a:pt x="59690" y="124460"/>
                  </a:lnTo>
                  <a:cubicBezTo>
                    <a:pt x="59690" y="88900"/>
                    <a:pt x="88900" y="59690"/>
                    <a:pt x="124460" y="59690"/>
                  </a:cubicBezTo>
                  <a:lnTo>
                    <a:pt x="10085841" y="59690"/>
                  </a:lnTo>
                  <a:moveTo>
                    <a:pt x="10085841" y="0"/>
                  </a:moveTo>
                  <a:lnTo>
                    <a:pt x="124460" y="0"/>
                  </a:lnTo>
                  <a:cubicBezTo>
                    <a:pt x="55880" y="0"/>
                    <a:pt x="0" y="55880"/>
                    <a:pt x="0" y="124460"/>
                  </a:cubicBezTo>
                  <a:lnTo>
                    <a:pt x="0" y="4096685"/>
                  </a:lnTo>
                  <a:cubicBezTo>
                    <a:pt x="0" y="4165265"/>
                    <a:pt x="55880" y="4221145"/>
                    <a:pt x="124460" y="4221145"/>
                  </a:cubicBezTo>
                  <a:lnTo>
                    <a:pt x="10085841" y="4221145"/>
                  </a:lnTo>
                  <a:cubicBezTo>
                    <a:pt x="10154420" y="4221145"/>
                    <a:pt x="10210301" y="4165265"/>
                    <a:pt x="10210301" y="4096685"/>
                  </a:cubicBezTo>
                  <a:lnTo>
                    <a:pt x="10210301" y="124460"/>
                  </a:lnTo>
                  <a:cubicBezTo>
                    <a:pt x="10210301" y="55880"/>
                    <a:pt x="10154420" y="0"/>
                    <a:pt x="10085841" y="0"/>
                  </a:cubicBezTo>
                  <a:close/>
                </a:path>
              </a:pathLst>
            </a:custGeom>
            <a:solidFill>
              <a:srgbClr val="000000"/>
            </a:solidFill>
          </p:spPr>
        </p:sp>
      </p:grpSp>
      <p:sp>
        <p:nvSpPr>
          <p:cNvPr id="43" name="TextBox 43"/>
          <p:cNvSpPr txBox="1"/>
          <p:nvPr/>
        </p:nvSpPr>
        <p:spPr>
          <a:xfrm>
            <a:off x="10077750" y="6760529"/>
            <a:ext cx="1854060"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RETAIL</a:t>
            </a:r>
          </a:p>
        </p:txBody>
      </p:sp>
      <p:sp>
        <p:nvSpPr>
          <p:cNvPr id="44" name="TextBox 44"/>
          <p:cNvSpPr txBox="1"/>
          <p:nvPr/>
        </p:nvSpPr>
        <p:spPr>
          <a:xfrm>
            <a:off x="10063619" y="7306726"/>
            <a:ext cx="2400057"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MANUFACTURING</a:t>
            </a:r>
          </a:p>
        </p:txBody>
      </p:sp>
      <p:sp>
        <p:nvSpPr>
          <p:cNvPr id="45" name="TextBox 45"/>
          <p:cNvSpPr txBox="1"/>
          <p:nvPr/>
        </p:nvSpPr>
        <p:spPr>
          <a:xfrm>
            <a:off x="12463676" y="6781413"/>
            <a:ext cx="5114471" cy="238408"/>
          </a:xfrm>
          <a:prstGeom prst="rect">
            <a:avLst/>
          </a:prstGeom>
        </p:spPr>
        <p:txBody>
          <a:bodyPr lIns="0" tIns="0" rIns="0" bIns="0" rtlCol="0" anchor="t">
            <a:spAutoFit/>
          </a:bodyPr>
          <a:lstStyle/>
          <a:p>
            <a:pPr>
              <a:lnSpc>
                <a:spcPts val="1908"/>
              </a:lnSpc>
            </a:pPr>
            <a:r>
              <a:rPr lang="en-US" sz="1363">
                <a:solidFill>
                  <a:srgbClr val="000000"/>
                </a:solidFill>
                <a:latin typeface="Canva Sans 1"/>
              </a:rPr>
              <a:t>Including: sales, merchandising, logistics, customer service</a:t>
            </a:r>
          </a:p>
        </p:txBody>
      </p:sp>
      <p:sp>
        <p:nvSpPr>
          <p:cNvPr id="46" name="TextBox 46"/>
          <p:cNvSpPr txBox="1"/>
          <p:nvPr/>
        </p:nvSpPr>
        <p:spPr>
          <a:xfrm>
            <a:off x="12463676" y="7301577"/>
            <a:ext cx="5114471" cy="236883"/>
          </a:xfrm>
          <a:prstGeom prst="rect">
            <a:avLst/>
          </a:prstGeom>
        </p:spPr>
        <p:txBody>
          <a:bodyPr lIns="0" tIns="0" rIns="0" bIns="0" rtlCol="0" anchor="t">
            <a:spAutoFit/>
          </a:bodyPr>
          <a:lstStyle/>
          <a:p>
            <a:pPr algn="just">
              <a:lnSpc>
                <a:spcPts val="1947"/>
              </a:lnSpc>
            </a:pPr>
            <a:r>
              <a:rPr lang="en-US" sz="1390">
                <a:solidFill>
                  <a:srgbClr val="000000"/>
                </a:solidFill>
                <a:latin typeface="Canva Sans 1"/>
              </a:rPr>
              <a:t>Including: engineering, distribution, farming</a:t>
            </a:r>
          </a:p>
        </p:txBody>
      </p:sp>
      <p:sp>
        <p:nvSpPr>
          <p:cNvPr id="47" name="TextBox 47"/>
          <p:cNvSpPr txBox="1"/>
          <p:nvPr/>
        </p:nvSpPr>
        <p:spPr>
          <a:xfrm>
            <a:off x="10063619" y="7845206"/>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HEALTH</a:t>
            </a:r>
          </a:p>
        </p:txBody>
      </p:sp>
      <p:sp>
        <p:nvSpPr>
          <p:cNvPr id="48" name="TextBox 48"/>
          <p:cNvSpPr txBox="1"/>
          <p:nvPr/>
        </p:nvSpPr>
        <p:spPr>
          <a:xfrm>
            <a:off x="10063619" y="8429238"/>
            <a:ext cx="1868192" cy="42418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ADMIN</a:t>
            </a:r>
          </a:p>
        </p:txBody>
      </p:sp>
      <p:sp>
        <p:nvSpPr>
          <p:cNvPr id="49" name="TextBox 49"/>
          <p:cNvSpPr txBox="1"/>
          <p:nvPr/>
        </p:nvSpPr>
        <p:spPr>
          <a:xfrm>
            <a:off x="10077750" y="8891519"/>
            <a:ext cx="1854060" cy="824230"/>
          </a:xfrm>
          <a:prstGeom prst="rect">
            <a:avLst/>
          </a:prstGeom>
        </p:spPr>
        <p:txBody>
          <a:bodyPr lIns="0" tIns="0" rIns="0" bIns="0" rtlCol="0" anchor="t">
            <a:spAutoFit/>
          </a:bodyPr>
          <a:lstStyle/>
          <a:p>
            <a:pPr>
              <a:lnSpc>
                <a:spcPts val="3200"/>
              </a:lnSpc>
            </a:pPr>
            <a:r>
              <a:rPr lang="en-US" sz="3200">
                <a:solidFill>
                  <a:srgbClr val="105652"/>
                </a:solidFill>
                <a:latin typeface="Bebas Neue Bold"/>
              </a:rPr>
              <a:t>PROFESSIONAL SERVICES</a:t>
            </a:r>
          </a:p>
        </p:txBody>
      </p:sp>
      <p:sp>
        <p:nvSpPr>
          <p:cNvPr id="50" name="TextBox 50"/>
          <p:cNvSpPr txBox="1"/>
          <p:nvPr/>
        </p:nvSpPr>
        <p:spPr>
          <a:xfrm>
            <a:off x="12463676" y="785265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nursing, social care, medical practitioners</a:t>
            </a:r>
          </a:p>
        </p:txBody>
      </p:sp>
      <p:sp>
        <p:nvSpPr>
          <p:cNvPr id="51" name="TextBox 51"/>
          <p:cNvSpPr txBox="1"/>
          <p:nvPr/>
        </p:nvSpPr>
        <p:spPr>
          <a:xfrm>
            <a:off x="12463676" y="8394128"/>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secretary, receptionist, administration support</a:t>
            </a:r>
          </a:p>
        </p:txBody>
      </p:sp>
      <p:sp>
        <p:nvSpPr>
          <p:cNvPr id="52" name="TextBox 52"/>
          <p:cNvSpPr txBox="1"/>
          <p:nvPr/>
        </p:nvSpPr>
        <p:spPr>
          <a:xfrm>
            <a:off x="12463676" y="9050110"/>
            <a:ext cx="5114471" cy="236883"/>
          </a:xfrm>
          <a:prstGeom prst="rect">
            <a:avLst/>
          </a:prstGeom>
        </p:spPr>
        <p:txBody>
          <a:bodyPr lIns="0" tIns="0" rIns="0" bIns="0" rtlCol="0" anchor="t">
            <a:spAutoFit/>
          </a:bodyPr>
          <a:lstStyle/>
          <a:p>
            <a:pPr>
              <a:lnSpc>
                <a:spcPts val="1947"/>
              </a:lnSpc>
            </a:pPr>
            <a:r>
              <a:rPr lang="en-US" sz="1390">
                <a:solidFill>
                  <a:srgbClr val="000000"/>
                </a:solidFill>
                <a:latin typeface="Canva Sans 1"/>
              </a:rPr>
              <a:t>Including: engineering, law, science, technology</a:t>
            </a:r>
          </a:p>
        </p:txBody>
      </p:sp>
      <p:pic>
        <p:nvPicPr>
          <p:cNvPr id="53" name="Picture 53"/>
          <p:cNvPicPr>
            <a:picLocks noChangeAspect="1"/>
          </p:cNvPicPr>
          <p:nvPr/>
        </p:nvPicPr>
        <p:blipFill>
          <a:blip r:embed="rId2"/>
          <a:srcRect/>
          <a:stretch>
            <a:fillRect/>
          </a:stretch>
        </p:blipFill>
        <p:spPr>
          <a:xfrm>
            <a:off x="12721806" y="1431430"/>
            <a:ext cx="942964" cy="929548"/>
          </a:xfrm>
          <a:prstGeom prst="rect">
            <a:avLst/>
          </a:prstGeom>
        </p:spPr>
      </p:pic>
      <p:pic>
        <p:nvPicPr>
          <p:cNvPr id="54" name="Picture 54"/>
          <p:cNvPicPr>
            <a:picLocks noChangeAspect="1"/>
          </p:cNvPicPr>
          <p:nvPr/>
        </p:nvPicPr>
        <p:blipFill>
          <a:blip r:embed="rId3"/>
          <a:srcRect/>
          <a:stretch>
            <a:fillRect/>
          </a:stretch>
        </p:blipFill>
        <p:spPr>
          <a:xfrm>
            <a:off x="11396126" y="950377"/>
            <a:ext cx="1097449" cy="1097449"/>
          </a:xfrm>
          <a:prstGeom prst="rect">
            <a:avLst/>
          </a:prstGeom>
        </p:spPr>
      </p:pic>
      <p:pic>
        <p:nvPicPr>
          <p:cNvPr id="55" name="Picture 55"/>
          <p:cNvPicPr>
            <a:picLocks noChangeAspect="1"/>
          </p:cNvPicPr>
          <p:nvPr/>
        </p:nvPicPr>
        <p:blipFill>
          <a:blip r:embed="rId4"/>
          <a:srcRect/>
          <a:stretch>
            <a:fillRect/>
          </a:stretch>
        </p:blipFill>
        <p:spPr>
          <a:xfrm>
            <a:off x="15136488" y="1896204"/>
            <a:ext cx="933497" cy="1018190"/>
          </a:xfrm>
          <a:prstGeom prst="rect">
            <a:avLst/>
          </a:prstGeom>
        </p:spPr>
      </p:pic>
      <p:pic>
        <p:nvPicPr>
          <p:cNvPr id="56" name="Picture 56"/>
          <p:cNvPicPr>
            <a:picLocks noChangeAspect="1"/>
          </p:cNvPicPr>
          <p:nvPr/>
        </p:nvPicPr>
        <p:blipFill>
          <a:blip r:embed="rId5"/>
          <a:srcRect/>
          <a:stretch>
            <a:fillRect/>
          </a:stretch>
        </p:blipFill>
        <p:spPr>
          <a:xfrm>
            <a:off x="13911898" y="1625118"/>
            <a:ext cx="982177" cy="952414"/>
          </a:xfrm>
          <a:prstGeom prst="rect">
            <a:avLst/>
          </a:prstGeom>
        </p:spPr>
      </p:pic>
      <p:pic>
        <p:nvPicPr>
          <p:cNvPr id="57" name="Picture 57"/>
          <p:cNvPicPr>
            <a:picLocks noChangeAspect="1"/>
          </p:cNvPicPr>
          <p:nvPr/>
        </p:nvPicPr>
        <p:blipFill>
          <a:blip r:embed="rId6"/>
          <a:srcRect/>
          <a:stretch>
            <a:fillRect/>
          </a:stretch>
        </p:blipFill>
        <p:spPr>
          <a:xfrm>
            <a:off x="16360250" y="2269358"/>
            <a:ext cx="870475" cy="870475"/>
          </a:xfrm>
          <a:prstGeom prst="rect">
            <a:avLst/>
          </a:prstGeom>
        </p:spPr>
      </p:pic>
      <p:sp>
        <p:nvSpPr>
          <p:cNvPr id="58" name="TextBox 58"/>
          <p:cNvSpPr txBox="1"/>
          <p:nvPr/>
        </p:nvSpPr>
        <p:spPr>
          <a:xfrm>
            <a:off x="5327389" y="2592832"/>
            <a:ext cx="3315528" cy="1449706"/>
          </a:xfrm>
          <a:prstGeom prst="rect">
            <a:avLst/>
          </a:prstGeom>
        </p:spPr>
        <p:txBody>
          <a:bodyPr lIns="0" tIns="0" rIns="0" bIns="0" rtlCol="0" anchor="t">
            <a:spAutoFit/>
          </a:bodyPr>
          <a:lstStyle/>
          <a:p>
            <a:pPr>
              <a:lnSpc>
                <a:spcPts val="3839"/>
              </a:lnSpc>
            </a:pPr>
            <a:r>
              <a:rPr lang="en-US" sz="2399">
                <a:solidFill>
                  <a:srgbClr val="000000"/>
                </a:solidFill>
                <a:latin typeface="Poppins"/>
              </a:rPr>
              <a:t>Of people have a university level qualification</a:t>
            </a:r>
          </a:p>
        </p:txBody>
      </p:sp>
      <p:sp>
        <p:nvSpPr>
          <p:cNvPr id="59" name="TextBox 59"/>
          <p:cNvSpPr txBox="1"/>
          <p:nvPr/>
        </p:nvSpPr>
        <p:spPr>
          <a:xfrm>
            <a:off x="10063619" y="1500366"/>
            <a:ext cx="1346918" cy="198120"/>
          </a:xfrm>
          <a:prstGeom prst="rect">
            <a:avLst/>
          </a:prstGeom>
        </p:spPr>
        <p:txBody>
          <a:bodyPr lIns="0" tIns="0" rIns="0" bIns="0" rtlCol="0" anchor="t">
            <a:spAutoFit/>
          </a:bodyPr>
          <a:lstStyle/>
          <a:p>
            <a:pPr algn="ctr">
              <a:lnSpc>
                <a:spcPts val="1679"/>
              </a:lnSpc>
            </a:pPr>
            <a:r>
              <a:rPr lang="en-US" sz="1200">
                <a:solidFill>
                  <a:srgbClr val="000000"/>
                </a:solidFill>
                <a:latin typeface="Canva Sans 2 Bold"/>
              </a:rPr>
              <a:t>Number of jobs</a:t>
            </a:r>
          </a:p>
        </p:txBody>
      </p:sp>
      <p:sp>
        <p:nvSpPr>
          <p:cNvPr id="60" name="TextBox 60"/>
          <p:cNvSpPr txBox="1"/>
          <p:nvPr/>
        </p:nvSpPr>
        <p:spPr>
          <a:xfrm>
            <a:off x="2808481" y="6675170"/>
            <a:ext cx="4325425" cy="988695"/>
          </a:xfrm>
          <a:prstGeom prst="rect">
            <a:avLst/>
          </a:prstGeom>
        </p:spPr>
        <p:txBody>
          <a:bodyPr lIns="0" tIns="0" rIns="0" bIns="0" rtlCol="0" anchor="t">
            <a:spAutoFit/>
          </a:bodyPr>
          <a:lstStyle/>
          <a:p>
            <a:pPr>
              <a:lnSpc>
                <a:spcPts val="7980"/>
              </a:lnSpc>
            </a:pPr>
            <a:r>
              <a:rPr lang="en-US" sz="5700">
                <a:solidFill>
                  <a:srgbClr val="000000"/>
                </a:solidFill>
                <a:latin typeface="Bebas Neue Bold"/>
              </a:rPr>
              <a:t>MAJOR EMPLOYERS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801583"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Pathways from school into employment</a:t>
            </a:r>
          </a:p>
        </p:txBody>
      </p:sp>
      <p:grpSp>
        <p:nvGrpSpPr>
          <p:cNvPr id="4" name="Group 4"/>
          <p:cNvGrpSpPr/>
          <p:nvPr/>
        </p:nvGrpSpPr>
        <p:grpSpPr>
          <a:xfrm>
            <a:off x="829318" y="3599669"/>
            <a:ext cx="4714172" cy="781940"/>
            <a:chOff x="0" y="0"/>
            <a:chExt cx="6216766" cy="1031175"/>
          </a:xfrm>
        </p:grpSpPr>
        <p:sp>
          <p:nvSpPr>
            <p:cNvPr id="5" name="Freeform 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6" name="Freeform 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7" name="Group 7"/>
          <p:cNvGrpSpPr/>
          <p:nvPr/>
        </p:nvGrpSpPr>
        <p:grpSpPr>
          <a:xfrm>
            <a:off x="368509" y="3433649"/>
            <a:ext cx="5635789" cy="3047705"/>
            <a:chOff x="0" y="0"/>
            <a:chExt cx="1484323" cy="802688"/>
          </a:xfrm>
        </p:grpSpPr>
        <p:sp>
          <p:nvSpPr>
            <p:cNvPr id="8" name="Freeform 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p:cNvSpPr txBox="1"/>
          <p:nvPr/>
        </p:nvSpPr>
        <p:spPr>
          <a:xfrm>
            <a:off x="1286936"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university</a:t>
            </a:r>
          </a:p>
        </p:txBody>
      </p:sp>
      <p:sp>
        <p:nvSpPr>
          <p:cNvPr id="11" name="TextBox 11"/>
          <p:cNvSpPr txBox="1"/>
          <p:nvPr/>
        </p:nvSpPr>
        <p:spPr>
          <a:xfrm>
            <a:off x="653263" y="4489939"/>
            <a:ext cx="5066281" cy="1723389"/>
          </a:xfrm>
          <a:prstGeom prst="rect">
            <a:avLst/>
          </a:prstGeom>
        </p:spPr>
        <p:txBody>
          <a:bodyPr lIns="0" tIns="0" rIns="0" bIns="0" rtlCol="0" anchor="t">
            <a:spAutoFit/>
          </a:bodyPr>
          <a:lstStyle/>
          <a:p>
            <a:pPr marL="0" marR="0" lvl="0" indent="0" algn="l" defTabSz="914400" rtl="0" eaLnBrk="1" fontAlgn="auto" latinLnBrk="0" hangingPunct="1">
              <a:lnSpc>
                <a:spcPts val="2720"/>
              </a:lnSpc>
              <a:spcBef>
                <a:spcPts val="0"/>
              </a:spcBef>
              <a:spcAft>
                <a:spcPts val="0"/>
              </a:spcAft>
              <a:buClrTx/>
              <a:buSzTx/>
              <a:buFontTx/>
              <a:buNone/>
              <a:tabLst/>
              <a:defRPr/>
            </a:pPr>
            <a:r>
              <a:rPr kumimoji="0" lang="en-US" sz="1700" b="0" i="0" u="none" strike="noStrike" kern="1200" cap="none" spc="0" normalizeH="0" baseline="0" noProof="0">
                <a:ln>
                  <a:noFill/>
                </a:ln>
                <a:solidFill>
                  <a:srgbClr val="000000"/>
                </a:solidFill>
                <a:effectLst/>
                <a:uLnTx/>
                <a:uFillTx/>
                <a:latin typeface="Poppins"/>
                <a:ea typeface="+mn-ea"/>
                <a:cs typeface="+mn-cs"/>
              </a:rPr>
              <a:t>University degrees usually last a minimum of 3 years and involve studying through a mix of lectures and tutorials, and completing coursework and exams, and can provide pathways into many different careers.</a:t>
            </a:r>
          </a:p>
        </p:txBody>
      </p:sp>
      <p:grpSp>
        <p:nvGrpSpPr>
          <p:cNvPr id="12" name="Group 12"/>
          <p:cNvGrpSpPr/>
          <p:nvPr/>
        </p:nvGrpSpPr>
        <p:grpSpPr>
          <a:xfrm>
            <a:off x="6758025" y="3599669"/>
            <a:ext cx="4714172" cy="781940"/>
            <a:chOff x="0" y="0"/>
            <a:chExt cx="6216766" cy="1031175"/>
          </a:xfrm>
        </p:grpSpPr>
        <p:sp>
          <p:nvSpPr>
            <p:cNvPr id="13" name="Freeform 13"/>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14" name="Freeform 14"/>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15" name="Group 15"/>
          <p:cNvGrpSpPr/>
          <p:nvPr/>
        </p:nvGrpSpPr>
        <p:grpSpPr>
          <a:xfrm>
            <a:off x="6297217" y="3433649"/>
            <a:ext cx="5635789" cy="3047705"/>
            <a:chOff x="0" y="0"/>
            <a:chExt cx="1484323" cy="802688"/>
          </a:xfrm>
        </p:grpSpPr>
        <p:sp>
          <p:nvSpPr>
            <p:cNvPr id="16" name="Freeform 16"/>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17" name="TextBox 1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8"/>
          <p:cNvSpPr txBox="1"/>
          <p:nvPr/>
        </p:nvSpPr>
        <p:spPr>
          <a:xfrm>
            <a:off x="7215644" y="3694919"/>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apprenticeships</a:t>
            </a:r>
          </a:p>
        </p:txBody>
      </p:sp>
      <p:sp>
        <p:nvSpPr>
          <p:cNvPr id="19" name="TextBox 19"/>
          <p:cNvSpPr txBox="1"/>
          <p:nvPr/>
        </p:nvSpPr>
        <p:spPr>
          <a:xfrm>
            <a:off x="6581971" y="4508989"/>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Poppins"/>
                <a:ea typeface="+mn-ea"/>
                <a:cs typeface="+mn-cs"/>
              </a:rPr>
              <a:t>Apprenticeships provide a route into industry, available across a wide range of industries. Apprenticeships allow you to 'work whilst you learn' and you will usually spend a set amount of time studying for a professional qualification, or possibly a degree, whilst you work for a particular company. </a:t>
            </a:r>
          </a:p>
        </p:txBody>
      </p:sp>
      <p:grpSp>
        <p:nvGrpSpPr>
          <p:cNvPr id="20" name="Group 20"/>
          <p:cNvGrpSpPr/>
          <p:nvPr/>
        </p:nvGrpSpPr>
        <p:grpSpPr>
          <a:xfrm>
            <a:off x="12686732" y="3588501"/>
            <a:ext cx="4714172" cy="781940"/>
            <a:chOff x="0" y="0"/>
            <a:chExt cx="6216766" cy="1031175"/>
          </a:xfrm>
        </p:grpSpPr>
        <p:sp>
          <p:nvSpPr>
            <p:cNvPr id="21" name="Freeform 21"/>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22" name="Freeform 22"/>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23" name="Group 23"/>
          <p:cNvGrpSpPr/>
          <p:nvPr/>
        </p:nvGrpSpPr>
        <p:grpSpPr>
          <a:xfrm>
            <a:off x="12225924" y="3422481"/>
            <a:ext cx="5635789" cy="3047705"/>
            <a:chOff x="0" y="0"/>
            <a:chExt cx="1484323" cy="802688"/>
          </a:xfrm>
        </p:grpSpPr>
        <p:sp>
          <p:nvSpPr>
            <p:cNvPr id="24" name="Freeform 24"/>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TextBox 26"/>
          <p:cNvSpPr txBox="1"/>
          <p:nvPr/>
        </p:nvSpPr>
        <p:spPr>
          <a:xfrm>
            <a:off x="13144351" y="3683751"/>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ON THE JOB TRAINING</a:t>
            </a:r>
          </a:p>
        </p:txBody>
      </p:sp>
      <p:sp>
        <p:nvSpPr>
          <p:cNvPr id="27" name="TextBox 27"/>
          <p:cNvSpPr txBox="1"/>
          <p:nvPr/>
        </p:nvSpPr>
        <p:spPr>
          <a:xfrm>
            <a:off x="12510678" y="449782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Poppins"/>
                <a:ea typeface="+mn-ea"/>
                <a:cs typeface="+mn-cs"/>
              </a:rPr>
              <a:t>On the job training is training or education that takes place whilst in a job. This might be informal learning from a manager or mentor, but may also be formal learning for a professional qualification that is needed to progress in the job.</a:t>
            </a:r>
          </a:p>
        </p:txBody>
      </p:sp>
      <p:grpSp>
        <p:nvGrpSpPr>
          <p:cNvPr id="28" name="Group 28"/>
          <p:cNvGrpSpPr/>
          <p:nvPr/>
        </p:nvGrpSpPr>
        <p:grpSpPr>
          <a:xfrm>
            <a:off x="829318" y="7001442"/>
            <a:ext cx="4714172" cy="781940"/>
            <a:chOff x="0" y="0"/>
            <a:chExt cx="6216766" cy="1031175"/>
          </a:xfrm>
        </p:grpSpPr>
        <p:sp>
          <p:nvSpPr>
            <p:cNvPr id="29" name="Freeform 29"/>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0" name="Freeform 30"/>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1" name="Group 31"/>
          <p:cNvGrpSpPr/>
          <p:nvPr/>
        </p:nvGrpSpPr>
        <p:grpSpPr>
          <a:xfrm>
            <a:off x="368509" y="6835422"/>
            <a:ext cx="5635789" cy="3047705"/>
            <a:chOff x="0" y="0"/>
            <a:chExt cx="1484323" cy="802688"/>
          </a:xfrm>
        </p:grpSpPr>
        <p:sp>
          <p:nvSpPr>
            <p:cNvPr id="32" name="Freeform 32"/>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33" name="TextBox 33"/>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 name="TextBox 34"/>
          <p:cNvSpPr txBox="1"/>
          <p:nvPr/>
        </p:nvSpPr>
        <p:spPr>
          <a:xfrm>
            <a:off x="1286936"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TECHNICAL EDUCATION</a:t>
            </a:r>
          </a:p>
        </p:txBody>
      </p:sp>
      <p:sp>
        <p:nvSpPr>
          <p:cNvPr id="35" name="TextBox 35"/>
          <p:cNvSpPr txBox="1"/>
          <p:nvPr/>
        </p:nvSpPr>
        <p:spPr>
          <a:xfrm>
            <a:off x="653263" y="7910762"/>
            <a:ext cx="5066281" cy="1614169"/>
          </a:xfrm>
          <a:prstGeom prst="rect">
            <a:avLst/>
          </a:prstGeom>
        </p:spPr>
        <p:txBody>
          <a:bodyPr lIns="0" tIns="0" rIns="0" bIns="0" rtlCol="0" anchor="t">
            <a:spAutoFit/>
          </a:bodyPr>
          <a:lstStyle/>
          <a:p>
            <a:pPr marL="0" marR="0" lvl="0" indent="0" algn="l" defTabSz="914400" rtl="0" eaLnBrk="1" fontAlgn="auto" latinLnBrk="0" hangingPunct="1">
              <a:lnSpc>
                <a:spcPts val="256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Poppins"/>
                <a:ea typeface="+mn-ea"/>
                <a:cs typeface="+mn-cs"/>
              </a:rPr>
              <a:t>Technical education is a career focused option, with T Levels a technical alternative to A Levels, and Higher Technical Qualifications (HTQ) an alternative to  degree, developed with businesses, with specific skill requirements in mind.</a:t>
            </a:r>
          </a:p>
        </p:txBody>
      </p:sp>
      <p:grpSp>
        <p:nvGrpSpPr>
          <p:cNvPr id="36" name="Group 36"/>
          <p:cNvGrpSpPr/>
          <p:nvPr/>
        </p:nvGrpSpPr>
        <p:grpSpPr>
          <a:xfrm>
            <a:off x="6758025" y="7001442"/>
            <a:ext cx="4714172" cy="781940"/>
            <a:chOff x="0" y="0"/>
            <a:chExt cx="6216766" cy="1031175"/>
          </a:xfrm>
        </p:grpSpPr>
        <p:sp>
          <p:nvSpPr>
            <p:cNvPr id="37" name="Freeform 37"/>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38" name="Freeform 38"/>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39" name="Group 39"/>
          <p:cNvGrpSpPr/>
          <p:nvPr/>
        </p:nvGrpSpPr>
        <p:grpSpPr>
          <a:xfrm>
            <a:off x="6297217" y="6835422"/>
            <a:ext cx="5635789" cy="3047705"/>
            <a:chOff x="0" y="0"/>
            <a:chExt cx="1484323" cy="802688"/>
          </a:xfrm>
        </p:grpSpPr>
        <p:sp>
          <p:nvSpPr>
            <p:cNvPr id="40" name="Freeform 40"/>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1" name="TextBox 41"/>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TextBox 42"/>
          <p:cNvSpPr txBox="1"/>
          <p:nvPr/>
        </p:nvSpPr>
        <p:spPr>
          <a:xfrm>
            <a:off x="7215644" y="7096692"/>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WORK EXPERIENCE</a:t>
            </a:r>
          </a:p>
        </p:txBody>
      </p:sp>
      <p:sp>
        <p:nvSpPr>
          <p:cNvPr id="43" name="TextBox 43"/>
          <p:cNvSpPr txBox="1"/>
          <p:nvPr/>
        </p:nvSpPr>
        <p:spPr>
          <a:xfrm>
            <a:off x="6581971" y="7910762"/>
            <a:ext cx="5066281" cy="1828799"/>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Poppins"/>
                <a:ea typeface="+mn-ea"/>
                <a:cs typeface="+mn-cs"/>
              </a:rPr>
              <a:t>Work experience is where you gain experience of what it is like to work within a particular job or company. It is usually short and runs for one or two weeks, and is usually unpaid. Work experience is often organised by schools and usually takes place whilst you are still in education.</a:t>
            </a:r>
          </a:p>
        </p:txBody>
      </p:sp>
      <p:grpSp>
        <p:nvGrpSpPr>
          <p:cNvPr id="44" name="Group 44"/>
          <p:cNvGrpSpPr/>
          <p:nvPr/>
        </p:nvGrpSpPr>
        <p:grpSpPr>
          <a:xfrm>
            <a:off x="12686732" y="6990275"/>
            <a:ext cx="4714172" cy="781940"/>
            <a:chOff x="0" y="0"/>
            <a:chExt cx="6216766" cy="1031175"/>
          </a:xfrm>
        </p:grpSpPr>
        <p:sp>
          <p:nvSpPr>
            <p:cNvPr id="45" name="Freeform 45"/>
            <p:cNvSpPr/>
            <p:nvPr/>
          </p:nvSpPr>
          <p:spPr>
            <a:xfrm>
              <a:off x="31750" y="31750"/>
              <a:ext cx="6153266" cy="967675"/>
            </a:xfrm>
            <a:custGeom>
              <a:avLst/>
              <a:gdLst/>
              <a:ahLst/>
              <a:cxnLst/>
              <a:rect l="l" t="t" r="r" b="b"/>
              <a:pathLst>
                <a:path w="6153266" h="967675">
                  <a:moveTo>
                    <a:pt x="6060556" y="967675"/>
                  </a:moveTo>
                  <a:lnTo>
                    <a:pt x="92710" y="967675"/>
                  </a:lnTo>
                  <a:cubicBezTo>
                    <a:pt x="41910" y="967675"/>
                    <a:pt x="0" y="925765"/>
                    <a:pt x="0" y="874965"/>
                  </a:cubicBezTo>
                  <a:lnTo>
                    <a:pt x="0" y="92710"/>
                  </a:lnTo>
                  <a:cubicBezTo>
                    <a:pt x="0" y="41910"/>
                    <a:pt x="41910" y="0"/>
                    <a:pt x="92710" y="0"/>
                  </a:cubicBezTo>
                  <a:lnTo>
                    <a:pt x="6059286" y="0"/>
                  </a:lnTo>
                  <a:cubicBezTo>
                    <a:pt x="6110086" y="0"/>
                    <a:pt x="6151996" y="41910"/>
                    <a:pt x="6151996" y="92710"/>
                  </a:cubicBezTo>
                  <a:lnTo>
                    <a:pt x="6151996" y="873695"/>
                  </a:lnTo>
                  <a:cubicBezTo>
                    <a:pt x="6153266" y="925765"/>
                    <a:pt x="6111356" y="967675"/>
                    <a:pt x="6060556" y="967675"/>
                  </a:cubicBezTo>
                  <a:close/>
                </a:path>
              </a:pathLst>
            </a:custGeom>
            <a:solidFill>
              <a:srgbClr val="B91646"/>
            </a:solidFill>
          </p:spPr>
        </p:sp>
        <p:sp>
          <p:nvSpPr>
            <p:cNvPr id="46" name="Freeform 46"/>
            <p:cNvSpPr/>
            <p:nvPr/>
          </p:nvSpPr>
          <p:spPr>
            <a:xfrm>
              <a:off x="0" y="0"/>
              <a:ext cx="6216766" cy="1031175"/>
            </a:xfrm>
            <a:custGeom>
              <a:avLst/>
              <a:gdLst/>
              <a:ahLst/>
              <a:cxnLst/>
              <a:rect l="l" t="t" r="r" b="b"/>
              <a:pathLst>
                <a:path w="6216766" h="1031175">
                  <a:moveTo>
                    <a:pt x="6092306" y="59690"/>
                  </a:moveTo>
                  <a:cubicBezTo>
                    <a:pt x="6127866" y="59690"/>
                    <a:pt x="6157076" y="88900"/>
                    <a:pt x="6157076" y="124460"/>
                  </a:cubicBezTo>
                  <a:lnTo>
                    <a:pt x="6157076" y="906715"/>
                  </a:lnTo>
                  <a:cubicBezTo>
                    <a:pt x="6157076" y="942275"/>
                    <a:pt x="6127866" y="971485"/>
                    <a:pt x="6092306" y="971485"/>
                  </a:cubicBezTo>
                  <a:lnTo>
                    <a:pt x="124460" y="971485"/>
                  </a:lnTo>
                  <a:cubicBezTo>
                    <a:pt x="88900" y="971485"/>
                    <a:pt x="59690" y="942275"/>
                    <a:pt x="59690" y="906715"/>
                  </a:cubicBezTo>
                  <a:lnTo>
                    <a:pt x="59690" y="124460"/>
                  </a:lnTo>
                  <a:cubicBezTo>
                    <a:pt x="59690" y="88900"/>
                    <a:pt x="88900" y="59690"/>
                    <a:pt x="124460" y="59690"/>
                  </a:cubicBezTo>
                  <a:lnTo>
                    <a:pt x="6092306" y="59690"/>
                  </a:lnTo>
                  <a:moveTo>
                    <a:pt x="6092306" y="0"/>
                  </a:moveTo>
                  <a:lnTo>
                    <a:pt x="124460" y="0"/>
                  </a:lnTo>
                  <a:cubicBezTo>
                    <a:pt x="55880" y="0"/>
                    <a:pt x="0" y="55880"/>
                    <a:pt x="0" y="124460"/>
                  </a:cubicBezTo>
                  <a:lnTo>
                    <a:pt x="0" y="906715"/>
                  </a:lnTo>
                  <a:cubicBezTo>
                    <a:pt x="0" y="975295"/>
                    <a:pt x="55880" y="1031175"/>
                    <a:pt x="124460" y="1031175"/>
                  </a:cubicBezTo>
                  <a:lnTo>
                    <a:pt x="6092306" y="1031175"/>
                  </a:lnTo>
                  <a:cubicBezTo>
                    <a:pt x="6160886" y="1031175"/>
                    <a:pt x="6216766" y="975295"/>
                    <a:pt x="6216766" y="906715"/>
                  </a:cubicBezTo>
                  <a:lnTo>
                    <a:pt x="6216766" y="124460"/>
                  </a:lnTo>
                  <a:cubicBezTo>
                    <a:pt x="6216766" y="55880"/>
                    <a:pt x="6160886" y="0"/>
                    <a:pt x="6092306" y="0"/>
                  </a:cubicBezTo>
                  <a:close/>
                </a:path>
              </a:pathLst>
            </a:custGeom>
            <a:solidFill>
              <a:srgbClr val="000000"/>
            </a:solidFill>
          </p:spPr>
        </p:sp>
      </p:grpSp>
      <p:grpSp>
        <p:nvGrpSpPr>
          <p:cNvPr id="47" name="Group 47"/>
          <p:cNvGrpSpPr/>
          <p:nvPr/>
        </p:nvGrpSpPr>
        <p:grpSpPr>
          <a:xfrm>
            <a:off x="12225924" y="6824254"/>
            <a:ext cx="5635789" cy="3047705"/>
            <a:chOff x="0" y="0"/>
            <a:chExt cx="1484323" cy="802688"/>
          </a:xfrm>
        </p:grpSpPr>
        <p:sp>
          <p:nvSpPr>
            <p:cNvPr id="48" name="Freeform 48"/>
            <p:cNvSpPr/>
            <p:nvPr/>
          </p:nvSpPr>
          <p:spPr>
            <a:xfrm>
              <a:off x="0" y="0"/>
              <a:ext cx="1484323" cy="802688"/>
            </a:xfrm>
            <a:custGeom>
              <a:avLst/>
              <a:gdLst/>
              <a:ahLst/>
              <a:cxnLst/>
              <a:rect l="l" t="t" r="r" b="b"/>
              <a:pathLst>
                <a:path w="1484323" h="802688">
                  <a:moveTo>
                    <a:pt x="70059" y="0"/>
                  </a:moveTo>
                  <a:lnTo>
                    <a:pt x="1414264" y="0"/>
                  </a:lnTo>
                  <a:cubicBezTo>
                    <a:pt x="1452956" y="0"/>
                    <a:pt x="1484323" y="31366"/>
                    <a:pt x="1484323" y="70059"/>
                  </a:cubicBezTo>
                  <a:lnTo>
                    <a:pt x="1484323" y="732629"/>
                  </a:lnTo>
                  <a:cubicBezTo>
                    <a:pt x="1484323" y="751210"/>
                    <a:pt x="1476942" y="769029"/>
                    <a:pt x="1463803" y="782168"/>
                  </a:cubicBezTo>
                  <a:cubicBezTo>
                    <a:pt x="1450665" y="795307"/>
                    <a:pt x="1432845" y="802688"/>
                    <a:pt x="1414264" y="802688"/>
                  </a:cubicBezTo>
                  <a:lnTo>
                    <a:pt x="70059" y="802688"/>
                  </a:lnTo>
                  <a:cubicBezTo>
                    <a:pt x="51478" y="802688"/>
                    <a:pt x="33658" y="795307"/>
                    <a:pt x="20520" y="782168"/>
                  </a:cubicBezTo>
                  <a:cubicBezTo>
                    <a:pt x="7381" y="769029"/>
                    <a:pt x="0" y="751210"/>
                    <a:pt x="0" y="732629"/>
                  </a:cubicBezTo>
                  <a:lnTo>
                    <a:pt x="0" y="70059"/>
                  </a:lnTo>
                  <a:cubicBezTo>
                    <a:pt x="0" y="51478"/>
                    <a:pt x="7381" y="33658"/>
                    <a:pt x="20520" y="20520"/>
                  </a:cubicBezTo>
                  <a:cubicBezTo>
                    <a:pt x="33658" y="7381"/>
                    <a:pt x="51478" y="0"/>
                    <a:pt x="70059" y="0"/>
                  </a:cubicBezTo>
                  <a:close/>
                </a:path>
              </a:pathLst>
            </a:custGeom>
            <a:solidFill>
              <a:srgbClr val="000000">
                <a:alpha val="0"/>
              </a:srgbClr>
            </a:solidFill>
            <a:ln w="38100">
              <a:solidFill>
                <a:srgbClr val="000000"/>
              </a:solidFill>
            </a:ln>
          </p:spPr>
        </p:sp>
        <p:sp>
          <p:nvSpPr>
            <p:cNvPr id="49" name="TextBox 4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TextBox 50"/>
          <p:cNvSpPr txBox="1"/>
          <p:nvPr/>
        </p:nvSpPr>
        <p:spPr>
          <a:xfrm>
            <a:off x="13144351" y="7085525"/>
            <a:ext cx="3798935" cy="448310"/>
          </a:xfrm>
          <a:prstGeom prst="rect">
            <a:avLst/>
          </a:prstGeom>
        </p:spPr>
        <p:txBody>
          <a:bodyPr lIns="0" tIns="0" rIns="0" bIns="0" rtlCol="0" anchor="t">
            <a:spAutoFit/>
          </a:bodyPr>
          <a:lstStyle/>
          <a:p>
            <a:pPr marL="0" marR="0" lvl="0" indent="0" algn="ctr" defTabSz="914400" rtl="0" eaLnBrk="1" fontAlgn="auto" latinLnBrk="0" hangingPunct="1">
              <a:lnSpc>
                <a:spcPts val="3640"/>
              </a:lnSpc>
              <a:spcBef>
                <a:spcPts val="0"/>
              </a:spcBef>
              <a:spcAft>
                <a:spcPts val="0"/>
              </a:spcAft>
              <a:buClrTx/>
              <a:buSzTx/>
              <a:buFontTx/>
              <a:buNone/>
              <a:tabLst/>
              <a:defRPr/>
            </a:pPr>
            <a:r>
              <a:rPr kumimoji="0" lang="en-US" sz="2600" b="0" i="0" u="none" strike="noStrike" kern="1200" cap="none" spc="260" normalizeH="0" baseline="0" noProof="0">
                <a:ln>
                  <a:noFill/>
                </a:ln>
                <a:solidFill>
                  <a:srgbClr val="FBF3E4"/>
                </a:solidFill>
                <a:effectLst/>
                <a:uLnTx/>
                <a:uFillTx/>
                <a:latin typeface="Bebas Neue Bold"/>
                <a:ea typeface="+mn-ea"/>
                <a:cs typeface="+mn-cs"/>
              </a:rPr>
              <a:t>ROUTES TO FURTHER STUDY</a:t>
            </a:r>
          </a:p>
        </p:txBody>
      </p:sp>
      <p:sp>
        <p:nvSpPr>
          <p:cNvPr id="51" name="TextBox 51"/>
          <p:cNvSpPr txBox="1"/>
          <p:nvPr/>
        </p:nvSpPr>
        <p:spPr>
          <a:xfrm>
            <a:off x="12510678" y="7909120"/>
            <a:ext cx="5066281" cy="1864995"/>
          </a:xfrm>
          <a:prstGeom prst="rect">
            <a:avLst/>
          </a:prstGeom>
        </p:spPr>
        <p:txBody>
          <a:bodyPr lIns="0" tIns="0" rIns="0" bIns="0" rtlCol="0" anchor="t">
            <a:spAutoFit/>
          </a:bodyPr>
          <a:lstStyle/>
          <a:p>
            <a:pPr marL="0" marR="0" lvl="0" indent="0" algn="l" defTabSz="914400" rtl="0" eaLnBrk="1" fontAlgn="auto" latinLnBrk="0" hangingPunct="1">
              <a:lnSpc>
                <a:spcPts val="2160"/>
              </a:lnSpc>
              <a:spcBef>
                <a:spcPts val="0"/>
              </a:spcBef>
              <a:spcAft>
                <a:spcPts val="0"/>
              </a:spcAft>
              <a:buClrTx/>
              <a:buSzTx/>
              <a:buFontTx/>
              <a:buNone/>
              <a:tabLst/>
              <a:defRPr/>
            </a:pPr>
            <a:r>
              <a:rPr kumimoji="0" lang="en-US" sz="1350" b="0" i="0" u="none" strike="noStrike" kern="1200" cap="none" spc="0" normalizeH="0" baseline="0" noProof="0">
                <a:ln>
                  <a:noFill/>
                </a:ln>
                <a:solidFill>
                  <a:srgbClr val="000000"/>
                </a:solidFill>
                <a:effectLst/>
                <a:uLnTx/>
                <a:uFillTx/>
                <a:latin typeface="Poppins"/>
                <a:ea typeface="+mn-ea"/>
                <a:cs typeface="+mn-cs"/>
              </a:rPr>
              <a:t>GCSEs remain a compulsory qualification in the UK, and moving into some forms of further study will require five passes at GCSE, including Maths and English. Resitting these qualifications is an option in order to progress to further study or work. Alternatively, Level 2 BTECs, NVQs, and Functional Skills are also a pathway into further education.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BEBA8EAE-BF5A-486C-A8C5-ECC9F3942E4B}">
                <a14:imgProps xmlns:a14="http://schemas.microsoft.com/office/drawing/2010/main">
                  <a14:imgLayer r:embed="rId3">
                    <a14:imgEffect>
                      <a14:artisticGlowDiffused/>
                    </a14:imgEffect>
                  </a14:imgLayer>
                </a14:imgProps>
              </a:ext>
            </a:extLst>
          </a:blip>
          <a:srcRect l="445" r="629" b="2377"/>
          <a:stretch>
            <a:fillRect/>
          </a:stretch>
        </p:blipFill>
        <p:spPr>
          <a:xfrm>
            <a:off x="6096000" y="3178134"/>
            <a:ext cx="5357568" cy="6156366"/>
          </a:xfrm>
          <a:prstGeom prst="rect">
            <a:avLst/>
          </a:prstGeom>
        </p:spPr>
      </p:pic>
      <p:sp>
        <p:nvSpPr>
          <p:cNvPr id="4" name="TextBox 4"/>
          <p:cNvSpPr txBox="1"/>
          <p:nvPr/>
        </p:nvSpPr>
        <p:spPr>
          <a:xfrm>
            <a:off x="8582620" y="6580929"/>
            <a:ext cx="111043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IVES</a:t>
            </a:r>
          </a:p>
        </p:txBody>
      </p:sp>
      <p:grpSp>
        <p:nvGrpSpPr>
          <p:cNvPr id="5" name="Group 5"/>
          <p:cNvGrpSpPr/>
          <p:nvPr/>
        </p:nvGrpSpPr>
        <p:grpSpPr>
          <a:xfrm>
            <a:off x="520039" y="3718003"/>
            <a:ext cx="410448" cy="41044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7" name="TextBox 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1</a:t>
              </a:r>
            </a:p>
          </p:txBody>
        </p:sp>
      </p:grpSp>
      <p:sp>
        <p:nvSpPr>
          <p:cNvPr id="8" name="TextBox 8"/>
          <p:cNvSpPr txBox="1"/>
          <p:nvPr/>
        </p:nvSpPr>
        <p:spPr>
          <a:xfrm>
            <a:off x="1309182" y="84564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Cambridge City Centre</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Educational, Retail and Hospitality hub </a:t>
            </a:r>
          </a:p>
        </p:txBody>
      </p:sp>
      <p:sp>
        <p:nvSpPr>
          <p:cNvPr id="9" name="TextBox 9"/>
          <p:cNvSpPr txBox="1"/>
          <p:nvPr/>
        </p:nvSpPr>
        <p:spPr>
          <a:xfrm>
            <a:off x="1309182" y="3718800"/>
            <a:ext cx="3927309" cy="1137363"/>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Peterborough Advanced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Close geographical concentration of robotics, metals and machinery businesses</a:t>
            </a:r>
          </a:p>
        </p:txBody>
      </p:sp>
      <p:sp>
        <p:nvSpPr>
          <p:cNvPr id="10" name="TextBox 10"/>
          <p:cNvSpPr txBox="1"/>
          <p:nvPr/>
        </p:nvSpPr>
        <p:spPr>
          <a:xfrm>
            <a:off x="1310400" y="49932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Huntingdon Retail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retail and hospitality businesses</a:t>
            </a:r>
          </a:p>
        </p:txBody>
      </p:sp>
      <p:sp>
        <p:nvSpPr>
          <p:cNvPr id="11" name="TextBox 11"/>
          <p:cNvSpPr txBox="1"/>
          <p:nvPr/>
        </p:nvSpPr>
        <p:spPr>
          <a:xfrm>
            <a:off x="1310400" y="7408800"/>
            <a:ext cx="3927309" cy="56028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Cambourne Business Park</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Cluster of Tech and Professional Services offices </a:t>
            </a:r>
          </a:p>
        </p:txBody>
      </p:sp>
      <p:sp>
        <p:nvSpPr>
          <p:cNvPr id="12" name="TextBox 12"/>
          <p:cNvSpPr txBox="1"/>
          <p:nvPr/>
        </p:nvSpPr>
        <p:spPr>
          <a:xfrm>
            <a:off x="12743754" y="7408800"/>
            <a:ext cx="4516692" cy="811184"/>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Cambridge Research Park </a:t>
            </a:r>
          </a:p>
          <a:p>
            <a:pPr marL="0" marR="0" lvl="0" indent="0" algn="ctr" defTabSz="914400" rtl="0" eaLnBrk="1" fontAlgn="auto" latinLnBrk="0" hangingPunct="1">
              <a:lnSpc>
                <a:spcPts val="2001"/>
              </a:lnSpc>
              <a:spcBef>
                <a:spcPts val="0"/>
              </a:spcBef>
              <a:spcAft>
                <a:spcPts val="0"/>
              </a:spcAft>
              <a:buClrTx/>
              <a:buSzTx/>
              <a:buFontTx/>
              <a:buNone/>
              <a:tabLst/>
              <a:defRPr/>
            </a:pPr>
            <a:r>
              <a:rPr kumimoji="0" lang="en-US" sz="1429" b="0" i="0" u="none" strike="noStrike" kern="1200" cap="none" spc="0" normalizeH="0" baseline="0" noProof="0" dirty="0">
                <a:ln>
                  <a:noFill/>
                </a:ln>
                <a:solidFill>
                  <a:srgbClr val="000000"/>
                </a:solidFill>
                <a:effectLst/>
                <a:uLnTx/>
                <a:uFillTx/>
                <a:latin typeface="Canva Sans"/>
                <a:ea typeface="+mn-ea"/>
                <a:cs typeface="+mn-cs"/>
              </a:rPr>
              <a:t>Cluster of Tech and Life Science research businesses and distributors </a:t>
            </a:r>
          </a:p>
        </p:txBody>
      </p:sp>
      <p:sp>
        <p:nvSpPr>
          <p:cNvPr id="13" name="TextBox 13"/>
          <p:cNvSpPr txBox="1"/>
          <p:nvPr/>
        </p:nvSpPr>
        <p:spPr>
          <a:xfrm>
            <a:off x="12886470" y="37188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Fenland Agriculture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Group of Farming, Agri-tech and Agricultural Manufacturing businesses</a:t>
            </a:r>
          </a:p>
        </p:txBody>
      </p:sp>
      <p:sp>
        <p:nvSpPr>
          <p:cNvPr id="14" name="TextBox 14"/>
          <p:cNvSpPr txBox="1"/>
          <p:nvPr/>
        </p:nvSpPr>
        <p:spPr>
          <a:xfrm>
            <a:off x="12743754" y="5904000"/>
            <a:ext cx="4516692" cy="810286"/>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Lancaster Way Business Park</a:t>
            </a:r>
            <a:r>
              <a:rPr kumimoji="0" lang="en-US" sz="1779" b="1" i="0" u="none" strike="noStrike" kern="1200" cap="none" spc="0" normalizeH="0" baseline="0" noProof="0" dirty="0">
                <a:ln>
                  <a:noFill/>
                </a:ln>
                <a:solidFill>
                  <a:srgbClr val="000000"/>
                </a:solidFill>
                <a:effectLst/>
                <a:uLnTx/>
                <a:uFillTx/>
                <a:latin typeface="Canva Sans"/>
                <a:ea typeface="+mn-ea"/>
                <a:cs typeface="+mn-cs"/>
              </a:rPr>
              <a:t>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Large industrial and commercial cluster of tech manufacturing companies </a:t>
            </a:r>
          </a:p>
        </p:txBody>
      </p:sp>
      <p:sp>
        <p:nvSpPr>
          <p:cNvPr id="15" name="TextBox 15"/>
          <p:cNvSpPr txBox="1"/>
          <p:nvPr/>
        </p:nvSpPr>
        <p:spPr>
          <a:xfrm>
            <a:off x="1028700" y="957112"/>
            <a:ext cx="15597545" cy="2089151"/>
          </a:xfrm>
          <a:prstGeom prst="rect">
            <a:avLst/>
          </a:prstGeom>
        </p:spPr>
        <p:txBody>
          <a:bodyPr lIns="0" tIns="0" rIns="0" bIns="0" rtlCol="0" anchor="t">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0000"/>
                </a:solidFill>
                <a:effectLst/>
                <a:uLnTx/>
                <a:uFillTx/>
                <a:latin typeface="Bebas Neue Bold"/>
                <a:ea typeface="+mn-ea"/>
                <a:cs typeface="+mn-cs"/>
              </a:rPr>
              <a:t>HUBS OF EMPLOYMENT IN CAMBRIDGESHIRE AND PETERBOROUGH</a:t>
            </a:r>
          </a:p>
        </p:txBody>
      </p:sp>
      <p:sp>
        <p:nvSpPr>
          <p:cNvPr id="16" name="TextBox 16"/>
          <p:cNvSpPr txBox="1"/>
          <p:nvPr/>
        </p:nvSpPr>
        <p:spPr>
          <a:xfrm>
            <a:off x="12742608" y="4993200"/>
            <a:ext cx="4516692" cy="816762"/>
          </a:xfrm>
          <a:prstGeom prst="rect">
            <a:avLst/>
          </a:prstGeom>
        </p:spPr>
        <p:txBody>
          <a:bodyPr lIns="0" tIns="0" rIns="0" bIns="0" rtlCol="0" anchor="t">
            <a:spAutoFit/>
          </a:bodyPr>
          <a:lstStyle/>
          <a:p>
            <a:pPr marL="0" marR="0" lvl="0" indent="0" algn="ctr" defTabSz="914400" rtl="0" eaLnBrk="1" fontAlgn="auto" latinLnBrk="0" hangingPunct="1">
              <a:lnSpc>
                <a:spcPts val="2491"/>
              </a:lnSpc>
              <a:spcBef>
                <a:spcPts val="0"/>
              </a:spcBef>
              <a:spcAft>
                <a:spcPts val="0"/>
              </a:spcAft>
              <a:buClrTx/>
              <a:buSzTx/>
              <a:buFontTx/>
              <a:buNone/>
              <a:tabLst/>
              <a:defRPr/>
            </a:pPr>
            <a:r>
              <a:rPr kumimoji="0" lang="en-US" sz="1779" b="1" i="0" u="none" strike="noStrike" kern="1200" cap="none" spc="0" normalizeH="0" baseline="0" noProof="0" dirty="0">
                <a:ln>
                  <a:noFill/>
                </a:ln>
                <a:solidFill>
                  <a:srgbClr val="000000"/>
                </a:solidFill>
                <a:effectLst/>
                <a:uLnTx/>
                <a:uFillTx/>
                <a:latin typeface="Canva Sans Bold"/>
                <a:ea typeface="+mn-ea"/>
                <a:cs typeface="+mn-cs"/>
              </a:rPr>
              <a:t>Peterborough Logistics Cluster </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Area of logistics businesses transporting goods along motorway routes </a:t>
            </a:r>
          </a:p>
        </p:txBody>
      </p:sp>
      <p:sp>
        <p:nvSpPr>
          <p:cNvPr id="18" name="TextBox 18"/>
          <p:cNvSpPr txBox="1"/>
          <p:nvPr/>
        </p:nvSpPr>
        <p:spPr>
          <a:xfrm>
            <a:off x="9144000" y="3784566"/>
            <a:ext cx="117704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WISBECH</a:t>
            </a:r>
          </a:p>
        </p:txBody>
      </p:sp>
      <p:sp>
        <p:nvSpPr>
          <p:cNvPr id="19" name="TextBox 19"/>
          <p:cNvSpPr txBox="1"/>
          <p:nvPr/>
        </p:nvSpPr>
        <p:spPr>
          <a:xfrm>
            <a:off x="7849252" y="4658073"/>
            <a:ext cx="150247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WHITTLESEY</a:t>
            </a:r>
          </a:p>
        </p:txBody>
      </p:sp>
      <p:sp>
        <p:nvSpPr>
          <p:cNvPr id="20" name="TextBox 20"/>
          <p:cNvSpPr txBox="1"/>
          <p:nvPr/>
        </p:nvSpPr>
        <p:spPr>
          <a:xfrm>
            <a:off x="9226983" y="4731022"/>
            <a:ext cx="945382"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MARCH</a:t>
            </a:r>
          </a:p>
        </p:txBody>
      </p:sp>
      <p:sp>
        <p:nvSpPr>
          <p:cNvPr id="21" name="TextBox 21"/>
          <p:cNvSpPr txBox="1"/>
          <p:nvPr/>
        </p:nvSpPr>
        <p:spPr>
          <a:xfrm>
            <a:off x="8978770" y="5466178"/>
            <a:ext cx="130134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CHATTERIS</a:t>
            </a:r>
          </a:p>
        </p:txBody>
      </p:sp>
      <p:sp>
        <p:nvSpPr>
          <p:cNvPr id="22" name="TextBox 22"/>
          <p:cNvSpPr txBox="1"/>
          <p:nvPr/>
        </p:nvSpPr>
        <p:spPr>
          <a:xfrm>
            <a:off x="10108721" y="5932231"/>
            <a:ext cx="637314"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ELY</a:t>
            </a:r>
          </a:p>
        </p:txBody>
      </p:sp>
      <p:sp>
        <p:nvSpPr>
          <p:cNvPr id="23" name="TextBox 23"/>
          <p:cNvSpPr txBox="1"/>
          <p:nvPr/>
        </p:nvSpPr>
        <p:spPr>
          <a:xfrm>
            <a:off x="8120004" y="5649682"/>
            <a:ext cx="1103055"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RAMSEY</a:t>
            </a:r>
          </a:p>
        </p:txBody>
      </p:sp>
      <p:sp>
        <p:nvSpPr>
          <p:cNvPr id="24" name="TextBox 24"/>
          <p:cNvSpPr txBox="1"/>
          <p:nvPr/>
        </p:nvSpPr>
        <p:spPr>
          <a:xfrm>
            <a:off x="7515430" y="7878387"/>
            <a:ext cx="1193453"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ST NEOTS</a:t>
            </a:r>
          </a:p>
        </p:txBody>
      </p:sp>
      <p:sp>
        <p:nvSpPr>
          <p:cNvPr id="25" name="TextBox 25"/>
          <p:cNvSpPr txBox="1"/>
          <p:nvPr/>
        </p:nvSpPr>
        <p:spPr>
          <a:xfrm>
            <a:off x="1309182" y="5904000"/>
            <a:ext cx="3927309" cy="816762"/>
          </a:xfrm>
          <a:prstGeom prst="rect">
            <a:avLst/>
          </a:prstGeom>
        </p:spPr>
        <p:txBody>
          <a:bodyPr lIns="0" tIns="0" rIns="0" bIns="0" rtlCol="0" anchor="t">
            <a:spAutoFit/>
          </a:bodyPr>
          <a:lstStyle/>
          <a:p>
            <a:pPr marL="0" marR="0" lvl="0" indent="0" algn="ctr" defTabSz="914400" rtl="0" eaLnBrk="1" fontAlgn="auto" latinLnBrk="0" hangingPunct="1">
              <a:lnSpc>
                <a:spcPts val="2519"/>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000000"/>
                </a:solidFill>
                <a:effectLst/>
                <a:uLnTx/>
                <a:uFillTx/>
                <a:latin typeface="Canva Sans Bold"/>
                <a:ea typeface="+mn-ea"/>
                <a:cs typeface="+mn-cs"/>
              </a:rPr>
              <a:t>Huntingdonshire Manufacturing Cluster</a:t>
            </a:r>
          </a:p>
          <a:p>
            <a:pPr marL="0" marR="0" lvl="0" indent="0" algn="ctr" defTabSz="914400" rtl="0" eaLnBrk="1" fontAlgn="auto" latinLnBrk="0" hangingPunct="1">
              <a:lnSpc>
                <a:spcPts val="1959"/>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Canva Sans"/>
                <a:ea typeface="+mn-ea"/>
                <a:cs typeface="+mn-cs"/>
              </a:rPr>
              <a:t>A close geographical concentration of manufacturing businesses in Huntingdonshire</a:t>
            </a:r>
          </a:p>
        </p:txBody>
      </p:sp>
      <p:sp>
        <p:nvSpPr>
          <p:cNvPr id="26" name="TextBox 26"/>
          <p:cNvSpPr txBox="1"/>
          <p:nvPr/>
        </p:nvSpPr>
        <p:spPr>
          <a:xfrm>
            <a:off x="12886470" y="8456400"/>
            <a:ext cx="4516692" cy="1067665"/>
          </a:xfrm>
          <a:prstGeom prst="rect">
            <a:avLst/>
          </a:prstGeom>
        </p:spPr>
        <p:txBody>
          <a:bodyPr lIns="0" tIns="0" rIns="0" bIns="0" rtlCol="0" anchor="t">
            <a:spAutoFit/>
          </a:bodyPr>
          <a:lstStyle/>
          <a:p>
            <a:pPr marL="0" marR="0" lvl="0" indent="0" algn="ctr" defTabSz="914400" rtl="0" eaLnBrk="1" fontAlgn="auto" latinLnBrk="0" hangingPunct="1">
              <a:lnSpc>
                <a:spcPts val="2506"/>
              </a:lnSpc>
              <a:spcBef>
                <a:spcPts val="0"/>
              </a:spcBef>
              <a:spcAft>
                <a:spcPts val="0"/>
              </a:spcAft>
              <a:buClrTx/>
              <a:buSzTx/>
              <a:buFontTx/>
              <a:buNone/>
              <a:tabLst/>
              <a:defRPr/>
            </a:pPr>
            <a:r>
              <a:rPr kumimoji="0" lang="en-US" sz="1790" b="1" i="0" u="none" strike="noStrike" kern="1200" cap="none" spc="0" normalizeH="0" baseline="0" noProof="0" dirty="0">
                <a:ln>
                  <a:noFill/>
                </a:ln>
                <a:solidFill>
                  <a:srgbClr val="000000"/>
                </a:solidFill>
                <a:effectLst/>
                <a:uLnTx/>
                <a:uFillTx/>
                <a:latin typeface="Canva Sans Bold"/>
                <a:ea typeface="+mn-ea"/>
                <a:cs typeface="+mn-cs"/>
              </a:rPr>
              <a:t>Enterprise Zones</a:t>
            </a:r>
          </a:p>
          <a:p>
            <a:pPr marL="0" marR="0" lvl="0" indent="0" algn="ctr" defTabSz="914400" rtl="0" eaLnBrk="1" fontAlgn="auto" latinLnBrk="0" hangingPunct="1">
              <a:lnSpc>
                <a:spcPts val="2002"/>
              </a:lnSpc>
              <a:spcBef>
                <a:spcPts val="0"/>
              </a:spcBef>
              <a:spcAft>
                <a:spcPts val="0"/>
              </a:spcAft>
              <a:buClrTx/>
              <a:buSzTx/>
              <a:buFontTx/>
              <a:buNone/>
              <a:tabLst/>
              <a:defRPr/>
            </a:pPr>
            <a:r>
              <a:rPr lang="en-US" sz="1429" dirty="0">
                <a:solidFill>
                  <a:srgbClr val="000000"/>
                </a:solidFill>
                <a:latin typeface="Canva Sans"/>
              </a:rPr>
              <a:t>Including Northstowe Enterprise Zone, Alconbury Weald and Cambridge Compass Enterprise Zone </a:t>
            </a:r>
          </a:p>
          <a:p>
            <a:pPr marL="0" marR="0" lvl="0" indent="0" algn="ctr" defTabSz="914400" rtl="0" eaLnBrk="1" fontAlgn="auto" latinLnBrk="0" hangingPunct="1">
              <a:lnSpc>
                <a:spcPts val="2002"/>
              </a:lnSpc>
              <a:spcBef>
                <a:spcPts val="0"/>
              </a:spcBef>
              <a:spcAft>
                <a:spcPts val="0"/>
              </a:spcAft>
              <a:buClrTx/>
              <a:buSzTx/>
              <a:buFontTx/>
              <a:buNone/>
              <a:tabLst/>
              <a:defRPr/>
            </a:pPr>
            <a:endParaRPr kumimoji="0" lang="en-US" sz="1430" b="0" i="0" u="none" strike="noStrike" kern="1200" cap="none" spc="0" normalizeH="0" baseline="0" noProof="0" dirty="0">
              <a:ln>
                <a:noFill/>
              </a:ln>
              <a:solidFill>
                <a:srgbClr val="000000"/>
              </a:solidFill>
              <a:effectLst/>
              <a:uLnTx/>
              <a:uFillTx/>
              <a:latin typeface="Canva Sans"/>
              <a:ea typeface="+mn-ea"/>
              <a:cs typeface="+mn-cs"/>
            </a:endParaRPr>
          </a:p>
        </p:txBody>
      </p:sp>
      <p:grpSp>
        <p:nvGrpSpPr>
          <p:cNvPr id="27" name="Group 27"/>
          <p:cNvGrpSpPr/>
          <p:nvPr/>
        </p:nvGrpSpPr>
        <p:grpSpPr>
          <a:xfrm>
            <a:off x="520039" y="4992160"/>
            <a:ext cx="410448" cy="410448"/>
            <a:chOff x="0" y="0"/>
            <a:chExt cx="812800" cy="812800"/>
          </a:xfrm>
        </p:grpSpPr>
        <p:sp>
          <p:nvSpPr>
            <p:cNvPr id="28" name="Freeform 2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29" name="TextBox 2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0" name="Group 30"/>
          <p:cNvGrpSpPr/>
          <p:nvPr/>
        </p:nvGrpSpPr>
        <p:grpSpPr>
          <a:xfrm>
            <a:off x="7427801" y="6239692"/>
            <a:ext cx="410448" cy="410448"/>
            <a:chOff x="0" y="0"/>
            <a:chExt cx="812800" cy="812800"/>
          </a:xfrm>
        </p:grpSpPr>
        <p:sp>
          <p:nvSpPr>
            <p:cNvPr id="31" name="Freeform 3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32" name="TextBox 3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2</a:t>
              </a:r>
            </a:p>
          </p:txBody>
        </p:sp>
      </p:grpSp>
      <p:grpSp>
        <p:nvGrpSpPr>
          <p:cNvPr id="33" name="Group 33"/>
          <p:cNvGrpSpPr/>
          <p:nvPr/>
        </p:nvGrpSpPr>
        <p:grpSpPr>
          <a:xfrm>
            <a:off x="521342" y="5902231"/>
            <a:ext cx="408617" cy="410448"/>
            <a:chOff x="1813" y="0"/>
            <a:chExt cx="809173" cy="812800"/>
          </a:xfrm>
        </p:grpSpPr>
        <p:sp>
          <p:nvSpPr>
            <p:cNvPr id="34" name="Freeform 3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5" name="TextBox 35"/>
            <p:cNvSpPr txBox="1"/>
            <p:nvPr/>
          </p:nvSpPr>
          <p:spPr>
            <a:xfrm>
              <a:off x="76199" y="28576"/>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3</a:t>
              </a:r>
            </a:p>
          </p:txBody>
        </p:sp>
      </p:grpSp>
      <p:grpSp>
        <p:nvGrpSpPr>
          <p:cNvPr id="36" name="Group 36"/>
          <p:cNvGrpSpPr/>
          <p:nvPr/>
        </p:nvGrpSpPr>
        <p:grpSpPr>
          <a:xfrm>
            <a:off x="6948185" y="6599980"/>
            <a:ext cx="410448" cy="410448"/>
            <a:chOff x="0" y="0"/>
            <a:chExt cx="812800" cy="812800"/>
          </a:xfrm>
        </p:grpSpPr>
        <p:sp>
          <p:nvSpPr>
            <p:cNvPr id="37"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38" name="TextBox 3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3</a:t>
              </a:r>
            </a:p>
          </p:txBody>
        </p:sp>
      </p:grpSp>
      <p:grpSp>
        <p:nvGrpSpPr>
          <p:cNvPr id="39" name="Group 39"/>
          <p:cNvGrpSpPr/>
          <p:nvPr/>
        </p:nvGrpSpPr>
        <p:grpSpPr>
          <a:xfrm>
            <a:off x="520039" y="7409633"/>
            <a:ext cx="410448" cy="410448"/>
            <a:chOff x="0" y="0"/>
            <a:chExt cx="812800" cy="812800"/>
          </a:xfrm>
        </p:grpSpPr>
        <p:sp>
          <p:nvSpPr>
            <p:cNvPr id="40"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41" name="TextBox 4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42" name="Group 42"/>
          <p:cNvGrpSpPr/>
          <p:nvPr/>
        </p:nvGrpSpPr>
        <p:grpSpPr>
          <a:xfrm>
            <a:off x="520039" y="8457867"/>
            <a:ext cx="410448" cy="410448"/>
            <a:chOff x="0" y="0"/>
            <a:chExt cx="812800" cy="812800"/>
          </a:xfrm>
        </p:grpSpPr>
        <p:sp>
          <p:nvSpPr>
            <p:cNvPr id="43"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4" name="TextBox 4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5</a:t>
              </a:r>
            </a:p>
          </p:txBody>
        </p:sp>
      </p:grpSp>
      <p:grpSp>
        <p:nvGrpSpPr>
          <p:cNvPr id="45" name="Group 45"/>
          <p:cNvGrpSpPr/>
          <p:nvPr/>
        </p:nvGrpSpPr>
        <p:grpSpPr>
          <a:xfrm>
            <a:off x="9241877" y="7400052"/>
            <a:ext cx="410448" cy="410448"/>
            <a:chOff x="0" y="0"/>
            <a:chExt cx="812800" cy="812800"/>
          </a:xfrm>
        </p:grpSpPr>
        <p:sp>
          <p:nvSpPr>
            <p:cNvPr id="46"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8037"/>
            </a:solidFill>
          </p:spPr>
        </p:sp>
        <p:sp>
          <p:nvSpPr>
            <p:cNvPr id="47" name="TextBox 4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5</a:t>
              </a:r>
            </a:p>
          </p:txBody>
        </p:sp>
      </p:grpSp>
      <p:sp>
        <p:nvSpPr>
          <p:cNvPr id="48" name="TextBox 48"/>
          <p:cNvSpPr txBox="1"/>
          <p:nvPr/>
        </p:nvSpPr>
        <p:spPr>
          <a:xfrm>
            <a:off x="9416616" y="7576262"/>
            <a:ext cx="1491767"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CAMBRIDGE</a:t>
            </a:r>
          </a:p>
        </p:txBody>
      </p:sp>
      <p:grpSp>
        <p:nvGrpSpPr>
          <p:cNvPr id="49" name="Group 49"/>
          <p:cNvGrpSpPr/>
          <p:nvPr/>
        </p:nvGrpSpPr>
        <p:grpSpPr>
          <a:xfrm>
            <a:off x="12156160" y="3718801"/>
            <a:ext cx="410448" cy="410448"/>
            <a:chOff x="0" y="0"/>
            <a:chExt cx="812800" cy="812800"/>
          </a:xfrm>
        </p:grpSpPr>
        <p:sp>
          <p:nvSpPr>
            <p:cNvPr id="50" name="Freeform 5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1" name="TextBox 5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6</a:t>
              </a:r>
            </a:p>
          </p:txBody>
        </p:sp>
      </p:grpSp>
      <p:grpSp>
        <p:nvGrpSpPr>
          <p:cNvPr id="52" name="Group 52"/>
          <p:cNvGrpSpPr/>
          <p:nvPr/>
        </p:nvGrpSpPr>
        <p:grpSpPr>
          <a:xfrm>
            <a:off x="8775016" y="3771900"/>
            <a:ext cx="410448" cy="410448"/>
            <a:chOff x="0" y="0"/>
            <a:chExt cx="812800" cy="812800"/>
          </a:xfrm>
        </p:grpSpPr>
        <p:sp>
          <p:nvSpPr>
            <p:cNvPr id="53" name="Freeform 5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91646"/>
            </a:solidFill>
          </p:spPr>
        </p:sp>
        <p:sp>
          <p:nvSpPr>
            <p:cNvPr id="54" name="TextBox 5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6</a:t>
              </a:r>
            </a:p>
          </p:txBody>
        </p:sp>
      </p:grpSp>
      <p:grpSp>
        <p:nvGrpSpPr>
          <p:cNvPr id="55" name="Group 55"/>
          <p:cNvGrpSpPr/>
          <p:nvPr/>
        </p:nvGrpSpPr>
        <p:grpSpPr>
          <a:xfrm>
            <a:off x="12156160" y="4993201"/>
            <a:ext cx="410448" cy="410448"/>
            <a:chOff x="0" y="0"/>
            <a:chExt cx="812800" cy="812800"/>
          </a:xfrm>
        </p:grpSpPr>
        <p:sp>
          <p:nvSpPr>
            <p:cNvPr id="56" name="Freeform 5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57" name="TextBox 57"/>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58" name="Group 58"/>
          <p:cNvGrpSpPr/>
          <p:nvPr/>
        </p:nvGrpSpPr>
        <p:grpSpPr>
          <a:xfrm>
            <a:off x="7438152" y="4656852"/>
            <a:ext cx="410448" cy="410448"/>
            <a:chOff x="0" y="0"/>
            <a:chExt cx="812800" cy="812800"/>
          </a:xfrm>
        </p:grpSpPr>
        <p:sp>
          <p:nvSpPr>
            <p:cNvPr id="59" name="Freeform 5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D0D4D"/>
            </a:solidFill>
          </p:spPr>
        </p:sp>
        <p:sp>
          <p:nvSpPr>
            <p:cNvPr id="60" name="TextBox 6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7</a:t>
              </a:r>
            </a:p>
          </p:txBody>
        </p:sp>
      </p:grpSp>
      <p:grpSp>
        <p:nvGrpSpPr>
          <p:cNvPr id="61" name="Group 61"/>
          <p:cNvGrpSpPr/>
          <p:nvPr/>
        </p:nvGrpSpPr>
        <p:grpSpPr>
          <a:xfrm>
            <a:off x="7008455" y="4424335"/>
            <a:ext cx="410448" cy="410448"/>
            <a:chOff x="0" y="0"/>
            <a:chExt cx="812800" cy="812800"/>
          </a:xfrm>
        </p:grpSpPr>
        <p:sp>
          <p:nvSpPr>
            <p:cNvPr id="62" name="Freeform 6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p:spPr>
        </p:sp>
        <p:sp>
          <p:nvSpPr>
            <p:cNvPr id="63" name="TextBox 63"/>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a:t>
              </a:r>
            </a:p>
          </p:txBody>
        </p:sp>
      </p:grpSp>
      <p:grpSp>
        <p:nvGrpSpPr>
          <p:cNvPr id="64" name="Group 64"/>
          <p:cNvGrpSpPr/>
          <p:nvPr/>
        </p:nvGrpSpPr>
        <p:grpSpPr>
          <a:xfrm>
            <a:off x="12156160" y="5904001"/>
            <a:ext cx="410448" cy="410448"/>
            <a:chOff x="0" y="0"/>
            <a:chExt cx="812800" cy="812800"/>
          </a:xfrm>
        </p:grpSpPr>
        <p:sp>
          <p:nvSpPr>
            <p:cNvPr id="65" name="Freeform 6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6" name="TextBox 66"/>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67" name="Group 67"/>
          <p:cNvGrpSpPr/>
          <p:nvPr/>
        </p:nvGrpSpPr>
        <p:grpSpPr>
          <a:xfrm>
            <a:off x="9642669" y="6142887"/>
            <a:ext cx="410448" cy="410448"/>
            <a:chOff x="0" y="0"/>
            <a:chExt cx="812800" cy="812800"/>
          </a:xfrm>
        </p:grpSpPr>
        <p:sp>
          <p:nvSpPr>
            <p:cNvPr id="68" name="Freeform 6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1F20"/>
            </a:solidFill>
          </p:spPr>
        </p:sp>
        <p:sp>
          <p:nvSpPr>
            <p:cNvPr id="69" name="TextBox 69"/>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8</a:t>
              </a:r>
            </a:p>
          </p:txBody>
        </p:sp>
      </p:grpSp>
      <p:grpSp>
        <p:nvGrpSpPr>
          <p:cNvPr id="70" name="Group 70"/>
          <p:cNvGrpSpPr/>
          <p:nvPr/>
        </p:nvGrpSpPr>
        <p:grpSpPr>
          <a:xfrm>
            <a:off x="12156160" y="7408801"/>
            <a:ext cx="410448" cy="410448"/>
            <a:chOff x="0" y="0"/>
            <a:chExt cx="812800" cy="812800"/>
          </a:xfrm>
        </p:grpSpPr>
        <p:sp>
          <p:nvSpPr>
            <p:cNvPr id="71" name="Freeform 7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2" name="TextBox 72"/>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3" name="Group 73"/>
          <p:cNvGrpSpPr/>
          <p:nvPr/>
        </p:nvGrpSpPr>
        <p:grpSpPr>
          <a:xfrm>
            <a:off x="9743304" y="7029218"/>
            <a:ext cx="410448" cy="410448"/>
            <a:chOff x="0" y="0"/>
            <a:chExt cx="812800" cy="812800"/>
          </a:xfrm>
        </p:grpSpPr>
        <p:sp>
          <p:nvSpPr>
            <p:cNvPr id="74" name="Freeform 7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75" name="TextBox 75"/>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76" name="Group 76"/>
          <p:cNvGrpSpPr/>
          <p:nvPr/>
        </p:nvGrpSpPr>
        <p:grpSpPr>
          <a:xfrm>
            <a:off x="9350423" y="6894935"/>
            <a:ext cx="410448" cy="410448"/>
            <a:chOff x="0" y="0"/>
            <a:chExt cx="812800" cy="812800"/>
          </a:xfrm>
        </p:grpSpPr>
        <p:sp>
          <p:nvSpPr>
            <p:cNvPr id="77" name="Freeform 7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05652"/>
            </a:solidFill>
          </p:spPr>
        </p:sp>
        <p:sp>
          <p:nvSpPr>
            <p:cNvPr id="78" name="TextBox 78"/>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9</a:t>
              </a:r>
            </a:p>
          </p:txBody>
        </p:sp>
      </p:grpSp>
      <p:grpSp>
        <p:nvGrpSpPr>
          <p:cNvPr id="79" name="Group 79"/>
          <p:cNvGrpSpPr/>
          <p:nvPr/>
        </p:nvGrpSpPr>
        <p:grpSpPr>
          <a:xfrm>
            <a:off x="12162553" y="8456401"/>
            <a:ext cx="410448" cy="410448"/>
            <a:chOff x="0" y="0"/>
            <a:chExt cx="812800" cy="812800"/>
          </a:xfrm>
        </p:grpSpPr>
        <p:sp>
          <p:nvSpPr>
            <p:cNvPr id="80" name="Freeform 8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1" name="TextBox 81"/>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2" name="Group 82"/>
          <p:cNvGrpSpPr/>
          <p:nvPr/>
        </p:nvGrpSpPr>
        <p:grpSpPr>
          <a:xfrm>
            <a:off x="8733552" y="6779050"/>
            <a:ext cx="410448" cy="410448"/>
            <a:chOff x="0" y="0"/>
            <a:chExt cx="812800" cy="812800"/>
          </a:xfrm>
        </p:grpSpPr>
        <p:sp>
          <p:nvSpPr>
            <p:cNvPr id="83" name="Freeform 8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84" name="TextBox 84"/>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grpSp>
        <p:nvGrpSpPr>
          <p:cNvPr id="85" name="Group 85"/>
          <p:cNvGrpSpPr/>
          <p:nvPr/>
        </p:nvGrpSpPr>
        <p:grpSpPr>
          <a:xfrm>
            <a:off x="8875384" y="7171452"/>
            <a:ext cx="408616" cy="410448"/>
            <a:chOff x="1813" y="0"/>
            <a:chExt cx="809173" cy="812800"/>
          </a:xfrm>
        </p:grpSpPr>
        <p:sp>
          <p:nvSpPr>
            <p:cNvPr id="86" name="Freeform 8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8B448"/>
            </a:solidFill>
          </p:spPr>
        </p:sp>
        <p:sp>
          <p:nvSpPr>
            <p:cNvPr id="87" name="TextBox 87"/>
            <p:cNvSpPr txBox="1"/>
            <p:nvPr/>
          </p:nvSpPr>
          <p:spPr>
            <a:xfrm>
              <a:off x="76200" y="28575"/>
              <a:ext cx="660401" cy="708026"/>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dirty="0">
                  <a:ln>
                    <a:noFill/>
                  </a:ln>
                  <a:solidFill>
                    <a:srgbClr val="FFFFFF"/>
                  </a:solidFill>
                  <a:effectLst/>
                  <a:uLnTx/>
                  <a:uFillTx/>
                  <a:latin typeface="Poppins Bold"/>
                  <a:ea typeface="+mn-ea"/>
                  <a:cs typeface="+mn-cs"/>
                </a:rPr>
                <a:t>4</a:t>
              </a:r>
            </a:p>
          </p:txBody>
        </p:sp>
      </p:grpSp>
      <p:grpSp>
        <p:nvGrpSpPr>
          <p:cNvPr id="88" name="Group 88"/>
          <p:cNvGrpSpPr/>
          <p:nvPr/>
        </p:nvGrpSpPr>
        <p:grpSpPr>
          <a:xfrm>
            <a:off x="7720048" y="5838105"/>
            <a:ext cx="410448" cy="410448"/>
            <a:chOff x="0" y="0"/>
            <a:chExt cx="812800" cy="812800"/>
          </a:xfrm>
        </p:grpSpPr>
        <p:sp>
          <p:nvSpPr>
            <p:cNvPr id="89" name="Freeform 8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AD"/>
            </a:solidFill>
          </p:spPr>
        </p:sp>
        <p:sp>
          <p:nvSpPr>
            <p:cNvPr id="90" name="TextBox 90"/>
            <p:cNvSpPr txBox="1"/>
            <p:nvPr/>
          </p:nvSpPr>
          <p:spPr>
            <a:xfrm>
              <a:off x="76200" y="28575"/>
              <a:ext cx="660400" cy="708025"/>
            </a:xfrm>
            <a:prstGeom prst="rect">
              <a:avLst/>
            </a:prstGeom>
          </p:spPr>
          <p:txBody>
            <a:bodyPr lIns="50800" tIns="50800" rIns="50800" bIns="50800" rtlCol="0" anchor="ctr"/>
            <a:lstStyle/>
            <a:p>
              <a:pPr marL="0" marR="0" lvl="0" indent="0" algn="ctr" defTabSz="914400" rtl="0" eaLnBrk="1" fontAlgn="auto" latinLnBrk="0" hangingPunct="1">
                <a:lnSpc>
                  <a:spcPts val="2239"/>
                </a:lnSpc>
                <a:spcBef>
                  <a:spcPts val="0"/>
                </a:spcBef>
                <a:spcAft>
                  <a:spcPts val="0"/>
                </a:spcAft>
                <a:buClrTx/>
                <a:buSzTx/>
                <a:buFontTx/>
                <a:buNone/>
                <a:tabLst/>
                <a:defRPr/>
              </a:pPr>
              <a:r>
                <a:rPr kumimoji="0" lang="en-US" sz="1599" b="0" i="0" u="none" strike="noStrike" kern="1200" cap="none" spc="0" normalizeH="0" baseline="0" noProof="0">
                  <a:ln>
                    <a:noFill/>
                  </a:ln>
                  <a:solidFill>
                    <a:srgbClr val="FFFFFF"/>
                  </a:solidFill>
                  <a:effectLst/>
                  <a:uLnTx/>
                  <a:uFillTx/>
                  <a:latin typeface="Poppins Bold"/>
                  <a:ea typeface="+mn-ea"/>
                  <a:cs typeface="+mn-cs"/>
                </a:rPr>
                <a:t>10</a:t>
              </a:r>
            </a:p>
          </p:txBody>
        </p:sp>
      </p:grpSp>
      <p:sp>
        <p:nvSpPr>
          <p:cNvPr id="17" name="TextBox 17"/>
          <p:cNvSpPr txBox="1"/>
          <p:nvPr/>
        </p:nvSpPr>
        <p:spPr>
          <a:xfrm>
            <a:off x="7240431" y="4226214"/>
            <a:ext cx="1874818" cy="204351"/>
          </a:xfrm>
          <a:prstGeom prst="rect">
            <a:avLst/>
          </a:prstGeom>
        </p:spPr>
        <p:txBody>
          <a:bodyPr wrap="square" lIns="0" tIns="0" rIns="0" bIns="0" rtlCol="0" anchor="t">
            <a:spAutoFit/>
          </a:bodyPr>
          <a:lstStyle/>
          <a:p>
            <a:pPr marL="259080" marR="0" lvl="1" indent="-129540" algn="ctr" defTabSz="914400" rtl="0" eaLnBrk="1" fontAlgn="auto" latinLnBrk="0" hangingPunct="1">
              <a:lnSpc>
                <a:spcPts val="1679"/>
              </a:lnSpc>
              <a:spcBef>
                <a:spcPts val="0"/>
              </a:spcBef>
              <a:spcAft>
                <a:spcPts val="0"/>
              </a:spcAft>
              <a:buClrTx/>
              <a:buSzTx/>
              <a:buFont typeface="Arial"/>
              <a:buChar char="•"/>
              <a:tabLst/>
              <a:defRPr/>
            </a:pPr>
            <a:r>
              <a:rPr kumimoji="0" lang="en-US" sz="1400" b="1" i="0" u="none" strike="noStrike" kern="1200" cap="none" spc="0" normalizeH="0" baseline="0" noProof="0" dirty="0">
                <a:ln>
                  <a:noFill/>
                </a:ln>
                <a:solidFill>
                  <a:srgbClr val="000000"/>
                </a:solidFill>
                <a:effectLst/>
                <a:uLnTx/>
                <a:uFillTx/>
                <a:latin typeface="Canva Sans Bold"/>
                <a:ea typeface="+mn-ea"/>
                <a:cs typeface="+mn-cs"/>
              </a:rPr>
              <a:t>PETERBOROUGH</a:t>
            </a:r>
          </a:p>
        </p:txBody>
      </p:sp>
      <p:sp>
        <p:nvSpPr>
          <p:cNvPr id="91" name="TextBox 84">
            <a:extLst>
              <a:ext uri="{FF2B5EF4-FFF2-40B4-BE49-F238E27FC236}">
                <a16:creationId xmlns:a16="http://schemas.microsoft.com/office/drawing/2014/main" id="{9D989531-7874-9726-3DB1-D84F705A442E}"/>
              </a:ext>
            </a:extLst>
          </p:cNvPr>
          <p:cNvSpPr txBox="1"/>
          <p:nvPr/>
        </p:nvSpPr>
        <p:spPr>
          <a:xfrm>
            <a:off x="7211936" y="6876427"/>
            <a:ext cx="1503775" cy="204351"/>
          </a:xfrm>
          <a:prstGeom prst="rect">
            <a:avLst/>
          </a:prstGeom>
        </p:spPr>
        <p:txBody>
          <a:bodyPr wrap="square" lIns="0" tIns="0" rIns="0" bIns="0" rtlCol="0" anchor="t">
            <a:spAutoFit/>
          </a:bodyPr>
          <a:lstStyle/>
          <a:p>
            <a:pPr marL="259080" lvl="1" indent="-129540" algn="ctr">
              <a:lnSpc>
                <a:spcPts val="1679"/>
              </a:lnSpc>
              <a:buFont typeface="Arial"/>
              <a:buChar char="•"/>
            </a:pPr>
            <a:r>
              <a:rPr lang="en-US" sz="1400" b="1" dirty="0">
                <a:solidFill>
                  <a:srgbClr val="000000"/>
                </a:solidFill>
                <a:latin typeface="Canva Sans Bold"/>
              </a:rPr>
              <a:t>HUNTINGDON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951428" y="1092468"/>
            <a:ext cx="1062705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FURTHER STUDY</a:t>
            </a:r>
          </a:p>
        </p:txBody>
      </p:sp>
      <p:sp>
        <p:nvSpPr>
          <p:cNvPr id="3" name="TextBox 3"/>
          <p:cNvSpPr txBox="1"/>
          <p:nvPr/>
        </p:nvSpPr>
        <p:spPr>
          <a:xfrm>
            <a:off x="2505540" y="2579805"/>
            <a:ext cx="13276920" cy="478156"/>
          </a:xfrm>
          <a:prstGeom prst="rect">
            <a:avLst/>
          </a:prstGeom>
        </p:spPr>
        <p:txBody>
          <a:bodyPr lIns="0" tIns="0" rIns="0" bIns="0" rtlCol="0" anchor="t">
            <a:spAutoFit/>
          </a:bodyPr>
          <a:lstStyle/>
          <a:p>
            <a:pPr marL="0" marR="0" lvl="0" indent="0" algn="ctr" defTabSz="914400" rtl="0" eaLnBrk="1" fontAlgn="auto" latinLnBrk="0" hangingPunct="1">
              <a:lnSpc>
                <a:spcPts val="3839"/>
              </a:lnSpc>
              <a:spcBef>
                <a:spcPts val="0"/>
              </a:spcBef>
              <a:spcAft>
                <a:spcPts val="0"/>
              </a:spcAft>
              <a:buClrTx/>
              <a:buSzTx/>
              <a:buFontTx/>
              <a:buNone/>
              <a:tabLst/>
              <a:defRPr/>
            </a:pPr>
            <a:r>
              <a:rPr kumimoji="0" lang="en-US" sz="2399" b="0" i="0" u="none" strike="noStrike" kern="1200" cap="none" spc="0" normalizeH="0" baseline="0" noProof="0">
                <a:ln>
                  <a:noFill/>
                </a:ln>
                <a:solidFill>
                  <a:srgbClr val="000000"/>
                </a:solidFill>
                <a:effectLst/>
                <a:uLnTx/>
                <a:uFillTx/>
                <a:latin typeface="Poppins"/>
                <a:ea typeface="+mn-ea"/>
                <a:cs typeface="+mn-cs"/>
              </a:rPr>
              <a:t>Local education providers in Cambridgeshire &amp; Peterborough</a:t>
            </a:r>
          </a:p>
        </p:txBody>
      </p:sp>
      <p:grpSp>
        <p:nvGrpSpPr>
          <p:cNvPr id="4" name="Group 4"/>
          <p:cNvGrpSpPr/>
          <p:nvPr/>
        </p:nvGrpSpPr>
        <p:grpSpPr>
          <a:xfrm>
            <a:off x="12488865" y="3437862"/>
            <a:ext cx="5012346" cy="781940"/>
            <a:chOff x="0" y="0"/>
            <a:chExt cx="6609980" cy="1031175"/>
          </a:xfrm>
        </p:grpSpPr>
        <p:sp>
          <p:nvSpPr>
            <p:cNvPr id="5" name="Freeform 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105652"/>
            </a:solidFill>
          </p:spPr>
        </p:sp>
        <p:sp>
          <p:nvSpPr>
            <p:cNvPr id="6" name="Freeform 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grpSp>
        <p:nvGrpSpPr>
          <p:cNvPr id="7" name="Group 7"/>
          <p:cNvGrpSpPr/>
          <p:nvPr/>
        </p:nvGrpSpPr>
        <p:grpSpPr>
          <a:xfrm>
            <a:off x="1028700" y="3449173"/>
            <a:ext cx="5012346" cy="781940"/>
            <a:chOff x="0" y="0"/>
            <a:chExt cx="6609980" cy="1031175"/>
          </a:xfrm>
        </p:grpSpPr>
        <p:sp>
          <p:nvSpPr>
            <p:cNvPr id="8" name="Freeform 8"/>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B91646"/>
            </a:solidFill>
          </p:spPr>
        </p:sp>
        <p:sp>
          <p:nvSpPr>
            <p:cNvPr id="9" name="Freeform 9"/>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0" name="TextBox 10"/>
          <p:cNvSpPr txBox="1"/>
          <p:nvPr/>
        </p:nvSpPr>
        <p:spPr>
          <a:xfrm>
            <a:off x="1635406" y="3553958"/>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COLLEGES</a:t>
            </a:r>
          </a:p>
        </p:txBody>
      </p:sp>
      <p:sp>
        <p:nvSpPr>
          <p:cNvPr id="11" name="TextBox 11"/>
          <p:cNvSpPr txBox="1"/>
          <p:nvPr/>
        </p:nvSpPr>
        <p:spPr>
          <a:xfrm>
            <a:off x="12943171"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ADULT LEARNING</a:t>
            </a:r>
          </a:p>
        </p:txBody>
      </p:sp>
      <p:sp>
        <p:nvSpPr>
          <p:cNvPr id="12" name="TextBox 12"/>
          <p:cNvSpPr txBox="1"/>
          <p:nvPr/>
        </p:nvSpPr>
        <p:spPr>
          <a:xfrm>
            <a:off x="1028700"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colleges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 College and Stamford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College of West Anglia</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Bedford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West Suffolk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Hertfordshire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North Cambridgeshire Training Centre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 addition, a large proportion of our secondary schools offer Sixth Form colleges, where students can study A Levels, T Levels, BTECs and wider curriculum offers.</a:t>
            </a:r>
          </a:p>
        </p:txBody>
      </p:sp>
      <p:sp>
        <p:nvSpPr>
          <p:cNvPr id="13" name="TextBox 13"/>
          <p:cNvSpPr txBox="1"/>
          <p:nvPr/>
        </p:nvSpPr>
        <p:spPr>
          <a:xfrm>
            <a:off x="12488865" y="4396105"/>
            <a:ext cx="5012346" cy="57854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training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The Skills Network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Purple Beard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Capita Public Service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Construction Skills People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Duplex Business Services</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Imeta Training Ltd</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Retrofit Academy</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Steadfast Training </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Back to Work</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NACRO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SERCO</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Ixion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New Meaning Foundation</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Cambridgeshire Skills</a:t>
            </a:r>
          </a:p>
        </p:txBody>
      </p:sp>
      <p:grpSp>
        <p:nvGrpSpPr>
          <p:cNvPr id="14" name="Group 14"/>
          <p:cNvGrpSpPr/>
          <p:nvPr/>
        </p:nvGrpSpPr>
        <p:grpSpPr>
          <a:xfrm>
            <a:off x="6758782" y="3437862"/>
            <a:ext cx="5012346" cy="781940"/>
            <a:chOff x="0" y="0"/>
            <a:chExt cx="6609980" cy="1031175"/>
          </a:xfrm>
        </p:grpSpPr>
        <p:sp>
          <p:nvSpPr>
            <p:cNvPr id="15" name="Freeform 15"/>
            <p:cNvSpPr/>
            <p:nvPr/>
          </p:nvSpPr>
          <p:spPr>
            <a:xfrm>
              <a:off x="31750" y="31750"/>
              <a:ext cx="6546479" cy="967675"/>
            </a:xfrm>
            <a:custGeom>
              <a:avLst/>
              <a:gdLst/>
              <a:ahLst/>
              <a:cxnLst/>
              <a:rect l="l" t="t" r="r" b="b"/>
              <a:pathLst>
                <a:path w="6546479" h="967675">
                  <a:moveTo>
                    <a:pt x="6453770" y="967675"/>
                  </a:moveTo>
                  <a:lnTo>
                    <a:pt x="92710" y="967675"/>
                  </a:lnTo>
                  <a:cubicBezTo>
                    <a:pt x="41910" y="967675"/>
                    <a:pt x="0" y="925765"/>
                    <a:pt x="0" y="874965"/>
                  </a:cubicBezTo>
                  <a:lnTo>
                    <a:pt x="0" y="92710"/>
                  </a:lnTo>
                  <a:cubicBezTo>
                    <a:pt x="0" y="41910"/>
                    <a:pt x="41910" y="0"/>
                    <a:pt x="92710" y="0"/>
                  </a:cubicBezTo>
                  <a:lnTo>
                    <a:pt x="6452500" y="0"/>
                  </a:lnTo>
                  <a:cubicBezTo>
                    <a:pt x="6503300" y="0"/>
                    <a:pt x="6545210" y="41910"/>
                    <a:pt x="6545210" y="92710"/>
                  </a:cubicBezTo>
                  <a:lnTo>
                    <a:pt x="6545210" y="873695"/>
                  </a:lnTo>
                  <a:cubicBezTo>
                    <a:pt x="6546479" y="925765"/>
                    <a:pt x="6504570" y="967675"/>
                    <a:pt x="6453770" y="967675"/>
                  </a:cubicBezTo>
                  <a:close/>
                </a:path>
              </a:pathLst>
            </a:custGeom>
            <a:solidFill>
              <a:srgbClr val="004AAD"/>
            </a:solidFill>
          </p:spPr>
        </p:sp>
        <p:sp>
          <p:nvSpPr>
            <p:cNvPr id="16" name="Freeform 16"/>
            <p:cNvSpPr/>
            <p:nvPr/>
          </p:nvSpPr>
          <p:spPr>
            <a:xfrm>
              <a:off x="0" y="0"/>
              <a:ext cx="6609979" cy="1031175"/>
            </a:xfrm>
            <a:custGeom>
              <a:avLst/>
              <a:gdLst/>
              <a:ahLst/>
              <a:cxnLst/>
              <a:rect l="l" t="t" r="r" b="b"/>
              <a:pathLst>
                <a:path w="6609979" h="1031175">
                  <a:moveTo>
                    <a:pt x="6485520" y="59690"/>
                  </a:moveTo>
                  <a:cubicBezTo>
                    <a:pt x="6521079" y="59690"/>
                    <a:pt x="6550289" y="88900"/>
                    <a:pt x="6550289" y="124460"/>
                  </a:cubicBezTo>
                  <a:lnTo>
                    <a:pt x="6550289" y="906715"/>
                  </a:lnTo>
                  <a:cubicBezTo>
                    <a:pt x="6550289" y="942275"/>
                    <a:pt x="6521079" y="971485"/>
                    <a:pt x="6485520" y="971485"/>
                  </a:cubicBezTo>
                  <a:lnTo>
                    <a:pt x="124460" y="971485"/>
                  </a:lnTo>
                  <a:cubicBezTo>
                    <a:pt x="88900" y="971485"/>
                    <a:pt x="59690" y="942275"/>
                    <a:pt x="59690" y="906715"/>
                  </a:cubicBezTo>
                  <a:lnTo>
                    <a:pt x="59690" y="124460"/>
                  </a:lnTo>
                  <a:cubicBezTo>
                    <a:pt x="59690" y="88900"/>
                    <a:pt x="88900" y="59690"/>
                    <a:pt x="124460" y="59690"/>
                  </a:cubicBezTo>
                  <a:lnTo>
                    <a:pt x="6485520" y="59690"/>
                  </a:lnTo>
                  <a:moveTo>
                    <a:pt x="6485520" y="0"/>
                  </a:moveTo>
                  <a:lnTo>
                    <a:pt x="124460" y="0"/>
                  </a:lnTo>
                  <a:cubicBezTo>
                    <a:pt x="55880" y="0"/>
                    <a:pt x="0" y="55880"/>
                    <a:pt x="0" y="124460"/>
                  </a:cubicBezTo>
                  <a:lnTo>
                    <a:pt x="0" y="906715"/>
                  </a:lnTo>
                  <a:cubicBezTo>
                    <a:pt x="0" y="975295"/>
                    <a:pt x="55880" y="1031175"/>
                    <a:pt x="124460" y="1031175"/>
                  </a:cubicBezTo>
                  <a:lnTo>
                    <a:pt x="6485520" y="1031175"/>
                  </a:lnTo>
                  <a:cubicBezTo>
                    <a:pt x="6554100" y="1031175"/>
                    <a:pt x="6609979" y="975295"/>
                    <a:pt x="6609979" y="906715"/>
                  </a:cubicBezTo>
                  <a:lnTo>
                    <a:pt x="6609979" y="124460"/>
                  </a:lnTo>
                  <a:cubicBezTo>
                    <a:pt x="6609979" y="55880"/>
                    <a:pt x="6554100" y="0"/>
                    <a:pt x="6485520" y="0"/>
                  </a:cubicBezTo>
                  <a:close/>
                </a:path>
              </a:pathLst>
            </a:custGeom>
            <a:solidFill>
              <a:srgbClr val="000000"/>
            </a:solidFill>
          </p:spPr>
        </p:sp>
      </p:grpSp>
      <p:sp>
        <p:nvSpPr>
          <p:cNvPr id="17" name="TextBox 17"/>
          <p:cNvSpPr txBox="1"/>
          <p:nvPr/>
        </p:nvSpPr>
        <p:spPr>
          <a:xfrm>
            <a:off x="7365488" y="3542646"/>
            <a:ext cx="3798935"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a:ea typeface="+mn-ea"/>
                <a:cs typeface="+mn-cs"/>
              </a:rPr>
              <a:t>HIGHER EDUCATION</a:t>
            </a:r>
          </a:p>
        </p:txBody>
      </p:sp>
      <p:sp>
        <p:nvSpPr>
          <p:cNvPr id="18" name="TextBox 18"/>
          <p:cNvSpPr txBox="1"/>
          <p:nvPr/>
        </p:nvSpPr>
        <p:spPr>
          <a:xfrm>
            <a:off x="6758782" y="4398646"/>
            <a:ext cx="5012346" cy="2889883"/>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Local Higher Education providers include:</a:t>
            </a: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Poppins"/>
              <a:ea typeface="+mn-ea"/>
              <a:cs typeface="+mn-cs"/>
            </a:endParaRP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of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Anglia Ruskin University Cambridge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ARU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University Centre Peterborough</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Cambridge Regional College</a:t>
            </a:r>
          </a:p>
          <a:p>
            <a:pPr marL="388628" marR="0" lvl="1" indent="-194314" algn="l" defTabSz="914400" rtl="0" eaLnBrk="1" fontAlgn="auto" latinLnBrk="0" hangingPunct="1">
              <a:lnSpc>
                <a:spcPts val="288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Poppins"/>
                <a:ea typeface="+mn-ea"/>
                <a:cs typeface="+mn-cs"/>
              </a:rPr>
              <a:t>Inspire Education Group - Peterborough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3534868" y="1285439"/>
            <a:ext cx="11790946" cy="1601637"/>
          </a:xfrm>
          <a:prstGeom prst="rect">
            <a:avLst/>
          </a:prstGeom>
        </p:spPr>
        <p:txBody>
          <a:bodyPr lIns="0" tIns="0" rIns="0" bIns="0" rtlCol="0" anchor="t">
            <a:spAutoFit/>
          </a:bodyPr>
          <a:lstStyle/>
          <a:p>
            <a:pPr marL="0" marR="0" lvl="0" indent="0" algn="ctr"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000000"/>
                </a:solidFill>
                <a:effectLst/>
                <a:uLnTx/>
                <a:uFillTx/>
                <a:latin typeface="Bebas Neue Bold"/>
                <a:ea typeface="+mn-ea"/>
                <a:cs typeface="+mn-cs"/>
              </a:rPr>
              <a:t>LOCAL CAREERS SERVICES</a:t>
            </a:r>
          </a:p>
        </p:txBody>
      </p:sp>
      <p:sp>
        <p:nvSpPr>
          <p:cNvPr id="3" name="AutoShape 3"/>
          <p:cNvSpPr/>
          <p:nvPr/>
        </p:nvSpPr>
        <p:spPr>
          <a:xfrm rot="2017">
            <a:off x="1028699" y="2959816"/>
            <a:ext cx="16230603" cy="0"/>
          </a:xfrm>
          <a:prstGeom prst="line">
            <a:avLst/>
          </a:prstGeom>
          <a:ln w="19050" cap="flat">
            <a:solidFill>
              <a:srgbClr val="000000"/>
            </a:solidFill>
            <a:prstDash val="solid"/>
            <a:headEnd type="none" w="sm" len="sm"/>
            <a:tailEnd type="none" w="sm" len="sm"/>
          </a:ln>
        </p:spPr>
      </p:sp>
      <p:grpSp>
        <p:nvGrpSpPr>
          <p:cNvPr id="4" name="Group 4"/>
          <p:cNvGrpSpPr/>
          <p:nvPr/>
        </p:nvGrpSpPr>
        <p:grpSpPr>
          <a:xfrm>
            <a:off x="5171834" y="3210453"/>
            <a:ext cx="7944332" cy="781940"/>
            <a:chOff x="0" y="0"/>
            <a:chExt cx="10476506" cy="1031175"/>
          </a:xfrm>
        </p:grpSpPr>
        <p:sp>
          <p:nvSpPr>
            <p:cNvPr id="5" name="Freeform 5"/>
            <p:cNvSpPr/>
            <p:nvPr/>
          </p:nvSpPr>
          <p:spPr>
            <a:xfrm>
              <a:off x="31750" y="31750"/>
              <a:ext cx="10413005" cy="967675"/>
            </a:xfrm>
            <a:custGeom>
              <a:avLst/>
              <a:gdLst/>
              <a:ahLst/>
              <a:cxnLst/>
              <a:rect l="l" t="t" r="r" b="b"/>
              <a:pathLst>
                <a:path w="10413005" h="967675">
                  <a:moveTo>
                    <a:pt x="10320296" y="967675"/>
                  </a:moveTo>
                  <a:lnTo>
                    <a:pt x="92710" y="967675"/>
                  </a:lnTo>
                  <a:cubicBezTo>
                    <a:pt x="41910" y="967675"/>
                    <a:pt x="0" y="925765"/>
                    <a:pt x="0" y="874965"/>
                  </a:cubicBezTo>
                  <a:lnTo>
                    <a:pt x="0" y="92710"/>
                  </a:lnTo>
                  <a:cubicBezTo>
                    <a:pt x="0" y="41910"/>
                    <a:pt x="41910" y="0"/>
                    <a:pt x="92710" y="0"/>
                  </a:cubicBezTo>
                  <a:lnTo>
                    <a:pt x="10319026" y="0"/>
                  </a:lnTo>
                  <a:cubicBezTo>
                    <a:pt x="10369826" y="0"/>
                    <a:pt x="10411736" y="41910"/>
                    <a:pt x="10411736" y="92710"/>
                  </a:cubicBezTo>
                  <a:lnTo>
                    <a:pt x="10411736" y="873695"/>
                  </a:lnTo>
                  <a:cubicBezTo>
                    <a:pt x="10413005" y="925765"/>
                    <a:pt x="10371096" y="967675"/>
                    <a:pt x="10320296" y="967675"/>
                  </a:cubicBezTo>
                  <a:close/>
                </a:path>
              </a:pathLst>
            </a:custGeom>
            <a:solidFill>
              <a:srgbClr val="B91646"/>
            </a:solidFill>
          </p:spPr>
        </p:sp>
        <p:sp>
          <p:nvSpPr>
            <p:cNvPr id="6" name="Freeform 6"/>
            <p:cNvSpPr/>
            <p:nvPr/>
          </p:nvSpPr>
          <p:spPr>
            <a:xfrm>
              <a:off x="0" y="0"/>
              <a:ext cx="10476505" cy="1031175"/>
            </a:xfrm>
            <a:custGeom>
              <a:avLst/>
              <a:gdLst/>
              <a:ahLst/>
              <a:cxnLst/>
              <a:rect l="l" t="t" r="r" b="b"/>
              <a:pathLst>
                <a:path w="10476505" h="1031175">
                  <a:moveTo>
                    <a:pt x="10352046" y="59690"/>
                  </a:moveTo>
                  <a:cubicBezTo>
                    <a:pt x="10387605" y="59690"/>
                    <a:pt x="10416815" y="88900"/>
                    <a:pt x="10416815" y="124460"/>
                  </a:cubicBezTo>
                  <a:lnTo>
                    <a:pt x="10416815" y="906715"/>
                  </a:lnTo>
                  <a:cubicBezTo>
                    <a:pt x="10416815" y="942275"/>
                    <a:pt x="10387605" y="971485"/>
                    <a:pt x="10352046" y="971485"/>
                  </a:cubicBezTo>
                  <a:lnTo>
                    <a:pt x="124460" y="971485"/>
                  </a:lnTo>
                  <a:cubicBezTo>
                    <a:pt x="88900" y="971485"/>
                    <a:pt x="59690" y="942275"/>
                    <a:pt x="59690" y="906715"/>
                  </a:cubicBezTo>
                  <a:lnTo>
                    <a:pt x="59690" y="124460"/>
                  </a:lnTo>
                  <a:cubicBezTo>
                    <a:pt x="59690" y="88900"/>
                    <a:pt x="88900" y="59690"/>
                    <a:pt x="124460" y="59690"/>
                  </a:cubicBezTo>
                  <a:lnTo>
                    <a:pt x="10352046" y="59690"/>
                  </a:lnTo>
                  <a:moveTo>
                    <a:pt x="10352046" y="0"/>
                  </a:moveTo>
                  <a:lnTo>
                    <a:pt x="124460" y="0"/>
                  </a:lnTo>
                  <a:cubicBezTo>
                    <a:pt x="55880" y="0"/>
                    <a:pt x="0" y="55880"/>
                    <a:pt x="0" y="124460"/>
                  </a:cubicBezTo>
                  <a:lnTo>
                    <a:pt x="0" y="906715"/>
                  </a:lnTo>
                  <a:cubicBezTo>
                    <a:pt x="0" y="975295"/>
                    <a:pt x="55880" y="1031175"/>
                    <a:pt x="124460" y="1031175"/>
                  </a:cubicBezTo>
                  <a:lnTo>
                    <a:pt x="10352046" y="1031175"/>
                  </a:lnTo>
                  <a:cubicBezTo>
                    <a:pt x="10420626" y="1031175"/>
                    <a:pt x="10476505" y="975295"/>
                    <a:pt x="10476505" y="906715"/>
                  </a:cubicBezTo>
                  <a:lnTo>
                    <a:pt x="10476505" y="124460"/>
                  </a:lnTo>
                  <a:cubicBezTo>
                    <a:pt x="10476505" y="55880"/>
                    <a:pt x="10420626" y="0"/>
                    <a:pt x="10352046" y="0"/>
                  </a:cubicBezTo>
                  <a:close/>
                </a:path>
              </a:pathLst>
            </a:custGeom>
            <a:solidFill>
              <a:srgbClr val="000000"/>
            </a:solidFill>
          </p:spPr>
        </p:sp>
      </p:grpSp>
      <p:sp>
        <p:nvSpPr>
          <p:cNvPr id="7" name="TextBox 7"/>
          <p:cNvSpPr txBox="1"/>
          <p:nvPr/>
        </p:nvSpPr>
        <p:spPr>
          <a:xfrm>
            <a:off x="5301045" y="3303926"/>
            <a:ext cx="7685910" cy="537845"/>
          </a:xfrm>
          <a:prstGeom prst="rect">
            <a:avLst/>
          </a:prstGeom>
        </p:spPr>
        <p:txBody>
          <a:bodyPr lIns="0" tIns="0" rIns="0" bIns="0" rtlCol="0" anchor="t">
            <a:spAutoFit/>
          </a:bodyPr>
          <a:lstStyle/>
          <a:p>
            <a:pPr marL="0" marR="0" lvl="0" indent="0" algn="ctr" defTabSz="914400" rtl="0" eaLnBrk="1" fontAlgn="auto" latinLnBrk="0" hangingPunct="1">
              <a:lnSpc>
                <a:spcPts val="4480"/>
              </a:lnSpc>
              <a:spcBef>
                <a:spcPts val="0"/>
              </a:spcBef>
              <a:spcAft>
                <a:spcPts val="0"/>
              </a:spcAft>
              <a:buClrTx/>
              <a:buSzTx/>
              <a:buFontTx/>
              <a:buNone/>
              <a:tabLst/>
              <a:defRPr/>
            </a:pPr>
            <a:r>
              <a:rPr kumimoji="0" lang="en-US" sz="3200" b="0" i="0" u="none" strike="noStrike" kern="1200" cap="none" spc="320" normalizeH="0" baseline="0" noProof="0">
                <a:ln>
                  <a:noFill/>
                </a:ln>
                <a:solidFill>
                  <a:srgbClr val="FBF3E4"/>
                </a:solidFill>
                <a:effectLst/>
                <a:uLnTx/>
                <a:uFillTx/>
                <a:latin typeface="Bebas Neue Bold"/>
                <a:ea typeface="+mn-ea"/>
                <a:cs typeface="+mn-cs"/>
              </a:rPr>
              <a:t>local careers services available include</a:t>
            </a:r>
          </a:p>
        </p:txBody>
      </p:sp>
      <p:sp>
        <p:nvSpPr>
          <p:cNvPr id="8" name="TextBox 8"/>
          <p:cNvSpPr txBox="1"/>
          <p:nvPr/>
        </p:nvSpPr>
        <p:spPr>
          <a:xfrm>
            <a:off x="1028700" y="4335293"/>
            <a:ext cx="16346266" cy="4486909"/>
          </a:xfrm>
          <a:prstGeom prst="rect">
            <a:avLst/>
          </a:prstGeom>
        </p:spPr>
        <p:txBody>
          <a:bodyPr lIns="0" tIns="0" rIns="0" bIns="0" rtlCol="0" anchor="t">
            <a:spAutoFit/>
          </a:bodyPr>
          <a:lstStyle/>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2" tooltip="https://www.careerfocuscambridge.co.uk"/>
              </a:rPr>
              <a:t>Career Focus Cambridge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3" tooltip="https://www.careers.cam.ac.uk"/>
              </a:rPr>
              <a:t>University of Cambridge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4" tooltip="https://www.cambsals.co.uk/advice-guidance"/>
              </a:rPr>
              <a:t>Cambridgeshire Skills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5" tooltip="https://cambridgeshirepeterborough-ca.gov.uk/what-we-deliver/skills/careers-education/"/>
              </a:rPr>
              <a:t>Cambridgeshire &amp; Peterborough Careers Hub</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6" tooltip="https://nationalcareers.service.gov.uk"/>
              </a:rPr>
              <a:t>National Careers Service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7" tooltip="https://www.youthemployment.org.uk/careers-advice-help/choices/getting-a-job/jobcentre-plus-services-for-young-people/"/>
              </a:rPr>
              <a:t>JobCentrePlus</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8" tooltip="https://formthefuture.org.uk"/>
              </a:rPr>
              <a:t>Form The Future</a:t>
            </a:r>
          </a:p>
          <a:p>
            <a:pPr marL="604523" marR="0" lvl="1" indent="-302261" algn="l" defTabSz="914400" rtl="0" eaLnBrk="1" fontAlgn="auto" latinLnBrk="0" hangingPunct="1">
              <a:lnSpc>
                <a:spcPts val="4480"/>
              </a:lnSpc>
              <a:spcBef>
                <a:spcPts val="0"/>
              </a:spcBef>
              <a:spcAft>
                <a:spcPts val="0"/>
              </a:spcAft>
              <a:buClrTx/>
              <a:buSzTx/>
              <a:buFont typeface="Arial"/>
              <a:buChar char="•"/>
              <a:tabLst/>
              <a:defRPr/>
            </a:pPr>
            <a:r>
              <a:rPr kumimoji="0" lang="en-US" sz="2800" b="0" i="0" u="sng" strike="noStrike" kern="1200" cap="none" spc="0" normalizeH="0" baseline="0" noProof="0">
                <a:ln>
                  <a:noFill/>
                </a:ln>
                <a:solidFill>
                  <a:srgbClr val="000000"/>
                </a:solidFill>
                <a:effectLst/>
                <a:uLnTx/>
                <a:uFillTx/>
                <a:latin typeface="Poppins"/>
                <a:ea typeface="+mn-ea"/>
                <a:cs typeface="+mn-cs"/>
                <a:hlinkClick r:id="rId9" tooltip="https://fis.peterborough.gov.uk/kb5/peterborough/directory/service.page?id=BnLbic-AoL8&amp;familychannel=0"/>
              </a:rPr>
              <a:t>Peterborough Online Careers Service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355979" y="1811188"/>
            <a:ext cx="15576042" cy="2656037"/>
            <a:chOff x="0" y="0"/>
            <a:chExt cx="21403936" cy="3649813"/>
          </a:xfrm>
        </p:grpSpPr>
        <p:sp>
          <p:nvSpPr>
            <p:cNvPr id="3" name="Freeform 3"/>
            <p:cNvSpPr/>
            <p:nvPr/>
          </p:nvSpPr>
          <p:spPr>
            <a:xfrm>
              <a:off x="31750" y="31750"/>
              <a:ext cx="21340435" cy="3586313"/>
            </a:xfrm>
            <a:custGeom>
              <a:avLst/>
              <a:gdLst/>
              <a:ahLst/>
              <a:cxnLst/>
              <a:rect l="l" t="t" r="r" b="b"/>
              <a:pathLst>
                <a:path w="21340435" h="3586313">
                  <a:moveTo>
                    <a:pt x="21247726" y="3586313"/>
                  </a:moveTo>
                  <a:lnTo>
                    <a:pt x="92710" y="3586313"/>
                  </a:lnTo>
                  <a:cubicBezTo>
                    <a:pt x="41910" y="3586313"/>
                    <a:pt x="0" y="3544403"/>
                    <a:pt x="0" y="3493603"/>
                  </a:cubicBezTo>
                  <a:lnTo>
                    <a:pt x="0" y="92710"/>
                  </a:lnTo>
                  <a:cubicBezTo>
                    <a:pt x="0" y="41910"/>
                    <a:pt x="41910" y="0"/>
                    <a:pt x="92710" y="0"/>
                  </a:cubicBezTo>
                  <a:lnTo>
                    <a:pt x="21246457" y="0"/>
                  </a:lnTo>
                  <a:cubicBezTo>
                    <a:pt x="21297257" y="0"/>
                    <a:pt x="21339166" y="41910"/>
                    <a:pt x="21339166" y="92710"/>
                  </a:cubicBezTo>
                  <a:lnTo>
                    <a:pt x="21339166" y="3492333"/>
                  </a:lnTo>
                  <a:cubicBezTo>
                    <a:pt x="21340435" y="3544403"/>
                    <a:pt x="21298526" y="3586313"/>
                    <a:pt x="21247726" y="3586313"/>
                  </a:cubicBezTo>
                  <a:close/>
                </a:path>
              </a:pathLst>
            </a:custGeom>
            <a:solidFill>
              <a:srgbClr val="DFD8CA"/>
            </a:solidFill>
          </p:spPr>
        </p:sp>
        <p:sp>
          <p:nvSpPr>
            <p:cNvPr id="4" name="Freeform 4"/>
            <p:cNvSpPr/>
            <p:nvPr/>
          </p:nvSpPr>
          <p:spPr>
            <a:xfrm>
              <a:off x="0" y="0"/>
              <a:ext cx="21403935" cy="3649813"/>
            </a:xfrm>
            <a:custGeom>
              <a:avLst/>
              <a:gdLst/>
              <a:ahLst/>
              <a:cxnLst/>
              <a:rect l="l" t="t" r="r" b="b"/>
              <a:pathLst>
                <a:path w="21403935" h="3649813">
                  <a:moveTo>
                    <a:pt x="21279476" y="59690"/>
                  </a:moveTo>
                  <a:cubicBezTo>
                    <a:pt x="21315035" y="59690"/>
                    <a:pt x="21344246" y="88900"/>
                    <a:pt x="21344246" y="124460"/>
                  </a:cubicBezTo>
                  <a:lnTo>
                    <a:pt x="21344246" y="3525353"/>
                  </a:lnTo>
                  <a:cubicBezTo>
                    <a:pt x="21344246" y="3560913"/>
                    <a:pt x="21315035" y="3590123"/>
                    <a:pt x="21279476" y="3590123"/>
                  </a:cubicBezTo>
                  <a:lnTo>
                    <a:pt x="124460" y="3590123"/>
                  </a:lnTo>
                  <a:cubicBezTo>
                    <a:pt x="88900" y="3590123"/>
                    <a:pt x="59690" y="3560913"/>
                    <a:pt x="59690" y="3525353"/>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5353"/>
                  </a:lnTo>
                  <a:cubicBezTo>
                    <a:pt x="0" y="3593933"/>
                    <a:pt x="55880" y="3649813"/>
                    <a:pt x="124460" y="3649813"/>
                  </a:cubicBezTo>
                  <a:lnTo>
                    <a:pt x="21279476" y="3649813"/>
                  </a:lnTo>
                  <a:cubicBezTo>
                    <a:pt x="21348057" y="3649813"/>
                    <a:pt x="21403935" y="3593933"/>
                    <a:pt x="21403935" y="3525353"/>
                  </a:cubicBezTo>
                  <a:lnTo>
                    <a:pt x="21403935" y="124460"/>
                  </a:lnTo>
                  <a:cubicBezTo>
                    <a:pt x="21403935" y="55880"/>
                    <a:pt x="21348057" y="0"/>
                    <a:pt x="21279476" y="0"/>
                  </a:cubicBezTo>
                  <a:close/>
                </a:path>
              </a:pathLst>
            </a:custGeom>
            <a:solidFill>
              <a:srgbClr val="000000"/>
            </a:solidFill>
          </p:spPr>
        </p:sp>
      </p:grpSp>
      <p:sp>
        <p:nvSpPr>
          <p:cNvPr id="5" name="TextBox 5"/>
          <p:cNvSpPr txBox="1"/>
          <p:nvPr/>
        </p:nvSpPr>
        <p:spPr>
          <a:xfrm>
            <a:off x="12604692"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HEALTH</a:t>
            </a:r>
          </a:p>
        </p:txBody>
      </p:sp>
      <p:grpSp>
        <p:nvGrpSpPr>
          <p:cNvPr id="6" name="Group 6"/>
          <p:cNvGrpSpPr/>
          <p:nvPr/>
        </p:nvGrpSpPr>
        <p:grpSpPr>
          <a:xfrm>
            <a:off x="1355979" y="4638675"/>
            <a:ext cx="15576042" cy="2658333"/>
            <a:chOff x="0" y="0"/>
            <a:chExt cx="21403936" cy="3652968"/>
          </a:xfrm>
        </p:grpSpPr>
        <p:sp>
          <p:nvSpPr>
            <p:cNvPr id="7" name="Freeform 7"/>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8" name="Freeform 8"/>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sp>
        <p:nvSpPr>
          <p:cNvPr id="9" name="TextBox 9"/>
          <p:cNvSpPr txBox="1"/>
          <p:nvPr/>
        </p:nvSpPr>
        <p:spPr>
          <a:xfrm>
            <a:off x="1794331" y="4836314"/>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ADVANCED MANUFACTURING</a:t>
            </a:r>
          </a:p>
        </p:txBody>
      </p:sp>
      <p:sp>
        <p:nvSpPr>
          <p:cNvPr id="10" name="TextBox 10"/>
          <p:cNvSpPr txBox="1"/>
          <p:nvPr/>
        </p:nvSpPr>
        <p:spPr>
          <a:xfrm>
            <a:off x="7993669"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DIGITAL</a:t>
            </a:r>
          </a:p>
        </p:txBody>
      </p:sp>
      <p:sp>
        <p:nvSpPr>
          <p:cNvPr id="11" name="TextBox 11"/>
          <p:cNvSpPr txBox="1"/>
          <p:nvPr/>
        </p:nvSpPr>
        <p:spPr>
          <a:xfrm>
            <a:off x="12604692" y="4836314"/>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RETAIL</a:t>
            </a:r>
          </a:p>
        </p:txBody>
      </p:sp>
      <p:pic>
        <p:nvPicPr>
          <p:cNvPr id="12" name="Picture 12"/>
          <p:cNvPicPr>
            <a:picLocks noChangeAspect="1"/>
          </p:cNvPicPr>
          <p:nvPr/>
        </p:nvPicPr>
        <p:blipFill>
          <a:blip r:embed="rId2"/>
          <a:srcRect/>
          <a:stretch>
            <a:fillRect/>
          </a:stretch>
        </p:blipFill>
        <p:spPr>
          <a:xfrm>
            <a:off x="13391072" y="2470665"/>
            <a:ext cx="727901" cy="705843"/>
          </a:xfrm>
          <a:prstGeom prst="rect">
            <a:avLst/>
          </a:prstGeom>
        </p:spPr>
      </p:pic>
      <p:pic>
        <p:nvPicPr>
          <p:cNvPr id="13" name="Picture 13"/>
          <p:cNvPicPr>
            <a:picLocks noChangeAspect="1"/>
          </p:cNvPicPr>
          <p:nvPr/>
        </p:nvPicPr>
        <p:blipFill>
          <a:blip r:embed="rId3"/>
          <a:srcRect/>
          <a:stretch>
            <a:fillRect/>
          </a:stretch>
        </p:blipFill>
        <p:spPr>
          <a:xfrm>
            <a:off x="3692312" y="5220731"/>
            <a:ext cx="853206" cy="841066"/>
          </a:xfrm>
          <a:prstGeom prst="rect">
            <a:avLst/>
          </a:prstGeom>
        </p:spPr>
      </p:pic>
      <p:pic>
        <p:nvPicPr>
          <p:cNvPr id="14" name="Picture 14"/>
          <p:cNvPicPr>
            <a:picLocks noChangeAspect="1"/>
          </p:cNvPicPr>
          <p:nvPr/>
        </p:nvPicPr>
        <p:blipFill>
          <a:blip r:embed="rId4"/>
          <a:srcRect/>
          <a:stretch>
            <a:fillRect/>
          </a:stretch>
        </p:blipFill>
        <p:spPr>
          <a:xfrm>
            <a:off x="13404178" y="5220731"/>
            <a:ext cx="766928" cy="766928"/>
          </a:xfrm>
          <a:prstGeom prst="rect">
            <a:avLst/>
          </a:prstGeom>
        </p:spPr>
      </p:pic>
      <p:pic>
        <p:nvPicPr>
          <p:cNvPr id="15" name="Picture 15"/>
          <p:cNvPicPr>
            <a:picLocks noChangeAspect="1"/>
          </p:cNvPicPr>
          <p:nvPr/>
        </p:nvPicPr>
        <p:blipFill>
          <a:blip r:embed="rId5"/>
          <a:srcRect/>
          <a:stretch>
            <a:fillRect/>
          </a:stretch>
        </p:blipFill>
        <p:spPr>
          <a:xfrm>
            <a:off x="8692021" y="5189285"/>
            <a:ext cx="903959" cy="903959"/>
          </a:xfrm>
          <a:prstGeom prst="rect">
            <a:avLst/>
          </a:prstGeom>
        </p:spPr>
      </p:pic>
      <p:pic>
        <p:nvPicPr>
          <p:cNvPr id="16" name="Picture 16"/>
          <p:cNvPicPr>
            <a:picLocks noChangeAspect="1"/>
          </p:cNvPicPr>
          <p:nvPr/>
        </p:nvPicPr>
        <p:blipFill>
          <a:blip r:embed="rId6"/>
          <a:srcRect/>
          <a:stretch>
            <a:fillRect/>
          </a:stretch>
        </p:blipFill>
        <p:spPr>
          <a:xfrm>
            <a:off x="8719795" y="2402033"/>
            <a:ext cx="848411" cy="843108"/>
          </a:xfrm>
          <a:prstGeom prst="rect">
            <a:avLst/>
          </a:prstGeom>
        </p:spPr>
      </p:pic>
      <p:pic>
        <p:nvPicPr>
          <p:cNvPr id="17" name="Picture 17"/>
          <p:cNvPicPr>
            <a:picLocks noChangeAspect="1"/>
          </p:cNvPicPr>
          <p:nvPr/>
        </p:nvPicPr>
        <p:blipFill>
          <a:blip r:embed="rId7"/>
          <a:srcRect/>
          <a:stretch>
            <a:fillRect/>
          </a:stretch>
        </p:blipFill>
        <p:spPr>
          <a:xfrm>
            <a:off x="3666035" y="2441292"/>
            <a:ext cx="828687" cy="764589"/>
          </a:xfrm>
          <a:prstGeom prst="rect">
            <a:avLst/>
          </a:prstGeom>
        </p:spPr>
      </p:pic>
      <p:grpSp>
        <p:nvGrpSpPr>
          <p:cNvPr id="18" name="Group 18"/>
          <p:cNvGrpSpPr/>
          <p:nvPr/>
        </p:nvGrpSpPr>
        <p:grpSpPr>
          <a:xfrm>
            <a:off x="1355979" y="7382733"/>
            <a:ext cx="15576042" cy="2658333"/>
            <a:chOff x="0" y="0"/>
            <a:chExt cx="21403936" cy="3652968"/>
          </a:xfrm>
        </p:grpSpPr>
        <p:sp>
          <p:nvSpPr>
            <p:cNvPr id="19" name="Freeform 19"/>
            <p:cNvSpPr/>
            <p:nvPr/>
          </p:nvSpPr>
          <p:spPr>
            <a:xfrm>
              <a:off x="31750" y="31750"/>
              <a:ext cx="21340435" cy="3589468"/>
            </a:xfrm>
            <a:custGeom>
              <a:avLst/>
              <a:gdLst/>
              <a:ahLst/>
              <a:cxnLst/>
              <a:rect l="l" t="t" r="r" b="b"/>
              <a:pathLst>
                <a:path w="21340435" h="3589468">
                  <a:moveTo>
                    <a:pt x="21247726" y="3589468"/>
                  </a:moveTo>
                  <a:lnTo>
                    <a:pt x="92710" y="3589468"/>
                  </a:lnTo>
                  <a:cubicBezTo>
                    <a:pt x="41910" y="3589468"/>
                    <a:pt x="0" y="3547557"/>
                    <a:pt x="0" y="3496757"/>
                  </a:cubicBezTo>
                  <a:lnTo>
                    <a:pt x="0" y="92710"/>
                  </a:lnTo>
                  <a:cubicBezTo>
                    <a:pt x="0" y="41910"/>
                    <a:pt x="41910" y="0"/>
                    <a:pt x="92710" y="0"/>
                  </a:cubicBezTo>
                  <a:lnTo>
                    <a:pt x="21246457" y="0"/>
                  </a:lnTo>
                  <a:cubicBezTo>
                    <a:pt x="21297257" y="0"/>
                    <a:pt x="21339166" y="41910"/>
                    <a:pt x="21339166" y="92710"/>
                  </a:cubicBezTo>
                  <a:lnTo>
                    <a:pt x="21339166" y="3495488"/>
                  </a:lnTo>
                  <a:cubicBezTo>
                    <a:pt x="21340435" y="3547557"/>
                    <a:pt x="21298526" y="3589468"/>
                    <a:pt x="21247726" y="3589468"/>
                  </a:cubicBezTo>
                  <a:close/>
                </a:path>
              </a:pathLst>
            </a:custGeom>
            <a:solidFill>
              <a:srgbClr val="DFD8CA"/>
            </a:solidFill>
          </p:spPr>
        </p:sp>
        <p:sp>
          <p:nvSpPr>
            <p:cNvPr id="20" name="Freeform 20"/>
            <p:cNvSpPr/>
            <p:nvPr/>
          </p:nvSpPr>
          <p:spPr>
            <a:xfrm>
              <a:off x="0" y="0"/>
              <a:ext cx="21403935" cy="3652968"/>
            </a:xfrm>
            <a:custGeom>
              <a:avLst/>
              <a:gdLst/>
              <a:ahLst/>
              <a:cxnLst/>
              <a:rect l="l" t="t" r="r" b="b"/>
              <a:pathLst>
                <a:path w="21403935" h="3652968">
                  <a:moveTo>
                    <a:pt x="21279476" y="59690"/>
                  </a:moveTo>
                  <a:cubicBezTo>
                    <a:pt x="21315035" y="59690"/>
                    <a:pt x="21344246" y="88900"/>
                    <a:pt x="21344246" y="124460"/>
                  </a:cubicBezTo>
                  <a:lnTo>
                    <a:pt x="21344246" y="3528508"/>
                  </a:lnTo>
                  <a:cubicBezTo>
                    <a:pt x="21344246" y="3564068"/>
                    <a:pt x="21315035" y="3593278"/>
                    <a:pt x="21279476" y="3593278"/>
                  </a:cubicBezTo>
                  <a:lnTo>
                    <a:pt x="124460" y="3593278"/>
                  </a:lnTo>
                  <a:cubicBezTo>
                    <a:pt x="88900" y="3593278"/>
                    <a:pt x="59690" y="3564068"/>
                    <a:pt x="59690" y="3528508"/>
                  </a:cubicBezTo>
                  <a:lnTo>
                    <a:pt x="59690" y="124460"/>
                  </a:lnTo>
                  <a:cubicBezTo>
                    <a:pt x="59690" y="88900"/>
                    <a:pt x="88900" y="59690"/>
                    <a:pt x="124460" y="59690"/>
                  </a:cubicBezTo>
                  <a:lnTo>
                    <a:pt x="21279476" y="59690"/>
                  </a:lnTo>
                  <a:moveTo>
                    <a:pt x="21279476" y="0"/>
                  </a:moveTo>
                  <a:lnTo>
                    <a:pt x="124460" y="0"/>
                  </a:lnTo>
                  <a:cubicBezTo>
                    <a:pt x="55880" y="0"/>
                    <a:pt x="0" y="55880"/>
                    <a:pt x="0" y="124460"/>
                  </a:cubicBezTo>
                  <a:lnTo>
                    <a:pt x="0" y="3528508"/>
                  </a:lnTo>
                  <a:cubicBezTo>
                    <a:pt x="0" y="3597088"/>
                    <a:pt x="55880" y="3652968"/>
                    <a:pt x="124460" y="3652968"/>
                  </a:cubicBezTo>
                  <a:lnTo>
                    <a:pt x="21279476" y="3652968"/>
                  </a:lnTo>
                  <a:cubicBezTo>
                    <a:pt x="21348057" y="3652968"/>
                    <a:pt x="21403935" y="3597088"/>
                    <a:pt x="21403935" y="3528508"/>
                  </a:cubicBezTo>
                  <a:lnTo>
                    <a:pt x="21403935" y="124460"/>
                  </a:lnTo>
                  <a:cubicBezTo>
                    <a:pt x="21403935" y="55880"/>
                    <a:pt x="21348057" y="0"/>
                    <a:pt x="21279476" y="0"/>
                  </a:cubicBezTo>
                  <a:close/>
                </a:path>
              </a:pathLst>
            </a:custGeom>
            <a:solidFill>
              <a:srgbClr val="000000"/>
            </a:solidFill>
          </p:spPr>
        </p:sp>
      </p:grpSp>
      <p:pic>
        <p:nvPicPr>
          <p:cNvPr id="21" name="Picture 21"/>
          <p:cNvPicPr>
            <a:picLocks noChangeAspect="1"/>
          </p:cNvPicPr>
          <p:nvPr/>
        </p:nvPicPr>
        <p:blipFill>
          <a:blip r:embed="rId8"/>
          <a:srcRect/>
          <a:stretch>
            <a:fillRect/>
          </a:stretch>
        </p:blipFill>
        <p:spPr>
          <a:xfrm>
            <a:off x="3711745" y="8118125"/>
            <a:ext cx="814339" cy="814339"/>
          </a:xfrm>
          <a:prstGeom prst="rect">
            <a:avLst/>
          </a:prstGeom>
        </p:spPr>
      </p:pic>
      <p:pic>
        <p:nvPicPr>
          <p:cNvPr id="22" name="Picture 22"/>
          <p:cNvPicPr>
            <a:picLocks noChangeAspect="1"/>
          </p:cNvPicPr>
          <p:nvPr/>
        </p:nvPicPr>
        <p:blipFill>
          <a:blip r:embed="rId9"/>
          <a:srcRect/>
          <a:stretch>
            <a:fillRect/>
          </a:stretch>
        </p:blipFill>
        <p:spPr>
          <a:xfrm>
            <a:off x="8807350" y="8124325"/>
            <a:ext cx="673299" cy="673299"/>
          </a:xfrm>
          <a:prstGeom prst="rect">
            <a:avLst/>
          </a:prstGeom>
        </p:spPr>
      </p:pic>
      <p:pic>
        <p:nvPicPr>
          <p:cNvPr id="23" name="Picture 23"/>
          <p:cNvPicPr>
            <a:picLocks noChangeAspect="1"/>
          </p:cNvPicPr>
          <p:nvPr/>
        </p:nvPicPr>
        <p:blipFill>
          <a:blip r:embed="rId10"/>
          <a:srcRect/>
          <a:stretch>
            <a:fillRect/>
          </a:stretch>
        </p:blipFill>
        <p:spPr>
          <a:xfrm>
            <a:off x="13516885" y="8097108"/>
            <a:ext cx="602088" cy="679499"/>
          </a:xfrm>
          <a:prstGeom prst="rect">
            <a:avLst/>
          </a:prstGeom>
        </p:spPr>
      </p:pic>
      <p:sp>
        <p:nvSpPr>
          <p:cNvPr id="24" name="TextBox 24"/>
          <p:cNvSpPr txBox="1"/>
          <p:nvPr/>
        </p:nvSpPr>
        <p:spPr>
          <a:xfrm>
            <a:off x="12604692"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TRANSPORT</a:t>
            </a:r>
          </a:p>
        </p:txBody>
      </p:sp>
      <p:sp>
        <p:nvSpPr>
          <p:cNvPr id="25" name="TextBox 25"/>
          <p:cNvSpPr txBox="1"/>
          <p:nvPr/>
        </p:nvSpPr>
        <p:spPr>
          <a:xfrm>
            <a:off x="7993669" y="7666097"/>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EDUCATION</a:t>
            </a:r>
          </a:p>
        </p:txBody>
      </p:sp>
      <p:sp>
        <p:nvSpPr>
          <p:cNvPr id="26" name="TextBox 26"/>
          <p:cNvSpPr txBox="1"/>
          <p:nvPr/>
        </p:nvSpPr>
        <p:spPr>
          <a:xfrm>
            <a:off x="11373611" y="3213945"/>
            <a:ext cx="4762823"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55,000 people are employed across health and social care in Cambridgeshire &amp; Peterborough, including doctors, nurses, care workers and care assistants.</a:t>
            </a:r>
          </a:p>
        </p:txBody>
      </p:sp>
      <p:sp>
        <p:nvSpPr>
          <p:cNvPr id="27" name="TextBox 27"/>
          <p:cNvSpPr txBox="1"/>
          <p:nvPr/>
        </p:nvSpPr>
        <p:spPr>
          <a:xfrm>
            <a:off x="11901617"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Retail employs 63,000 people in Cambridgeshire &amp; Peterborough, with a wide range of possible career paths including cashiers and store managers.</a:t>
            </a:r>
          </a:p>
        </p:txBody>
      </p:sp>
      <p:sp>
        <p:nvSpPr>
          <p:cNvPr id="28" name="TextBox 28"/>
          <p:cNvSpPr txBox="1"/>
          <p:nvPr/>
        </p:nvSpPr>
        <p:spPr>
          <a:xfrm>
            <a:off x="2968584"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LIFE SCIENCES</a:t>
            </a:r>
          </a:p>
        </p:txBody>
      </p:sp>
      <p:sp>
        <p:nvSpPr>
          <p:cNvPr id="29" name="TextBox 29"/>
          <p:cNvSpPr txBox="1"/>
          <p:nvPr/>
        </p:nvSpPr>
        <p:spPr>
          <a:xfrm>
            <a:off x="7993669" y="1994115"/>
            <a:ext cx="2300661"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AGRI-TECH</a:t>
            </a:r>
          </a:p>
        </p:txBody>
      </p:sp>
      <p:sp>
        <p:nvSpPr>
          <p:cNvPr id="30" name="TextBox 30"/>
          <p:cNvSpPr txBox="1"/>
          <p:nvPr/>
        </p:nvSpPr>
        <p:spPr>
          <a:xfrm>
            <a:off x="1763534" y="3213945"/>
            <a:ext cx="471076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Life Sciences is the application of biology and technology to health improvement, and is one of the largest sectors in Cambridgeshire, employing 54,000 people</a:t>
            </a:r>
          </a:p>
        </p:txBody>
      </p:sp>
      <p:sp>
        <p:nvSpPr>
          <p:cNvPr id="31" name="TextBox 31"/>
          <p:cNvSpPr txBox="1"/>
          <p:nvPr/>
        </p:nvSpPr>
        <p:spPr>
          <a:xfrm>
            <a:off x="7290595" y="3213945"/>
            <a:ext cx="377205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Agri-Tech is the use of technology to make farming more efficient. It employs 16,000 people in Cambridgeshire &amp; Peterborough.</a:t>
            </a:r>
          </a:p>
        </p:txBody>
      </p:sp>
      <p:sp>
        <p:nvSpPr>
          <p:cNvPr id="32" name="TextBox 32"/>
          <p:cNvSpPr txBox="1"/>
          <p:nvPr/>
        </p:nvSpPr>
        <p:spPr>
          <a:xfrm>
            <a:off x="1703588" y="364023"/>
            <a:ext cx="14946064" cy="1123315"/>
          </a:xfrm>
          <a:prstGeom prst="rect">
            <a:avLst/>
          </a:prstGeom>
        </p:spPr>
        <p:txBody>
          <a:bodyPr lIns="0" tIns="0" rIns="0" bIns="0" rtlCol="0" anchor="t">
            <a:spAutoFit/>
          </a:bodyPr>
          <a:lstStyle/>
          <a:p>
            <a:pPr algn="ctr">
              <a:lnSpc>
                <a:spcPts val="8959"/>
              </a:lnSpc>
            </a:pPr>
            <a:r>
              <a:rPr lang="en-US" sz="6399">
                <a:solidFill>
                  <a:srgbClr val="000000"/>
                </a:solidFill>
                <a:latin typeface="Bebas Neue Bold"/>
              </a:rPr>
              <a:t>What local career opportunities are available to you?</a:t>
            </a:r>
          </a:p>
        </p:txBody>
      </p:sp>
      <p:sp>
        <p:nvSpPr>
          <p:cNvPr id="33" name="TextBox 33"/>
          <p:cNvSpPr txBox="1"/>
          <p:nvPr/>
        </p:nvSpPr>
        <p:spPr>
          <a:xfrm>
            <a:off x="2265509" y="6033222"/>
            <a:ext cx="3706810" cy="833755"/>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Advanced Manufacturing is a modern form of Manufacturing using advanced technology, employing 22,000 people.</a:t>
            </a:r>
          </a:p>
        </p:txBody>
      </p:sp>
      <p:sp>
        <p:nvSpPr>
          <p:cNvPr id="34" name="TextBox 34"/>
          <p:cNvSpPr txBox="1"/>
          <p:nvPr/>
        </p:nvSpPr>
        <p:spPr>
          <a:xfrm>
            <a:off x="7290595" y="6033222"/>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Digital involves the trade of goods and services using computer networks and technological infrastructure, employing 27,000 people.</a:t>
            </a:r>
          </a:p>
        </p:txBody>
      </p:sp>
      <p:sp>
        <p:nvSpPr>
          <p:cNvPr id="35" name="TextBox 35"/>
          <p:cNvSpPr txBox="1"/>
          <p:nvPr/>
        </p:nvSpPr>
        <p:spPr>
          <a:xfrm>
            <a:off x="1794331" y="7666097"/>
            <a:ext cx="4506854" cy="491490"/>
          </a:xfrm>
          <a:prstGeom prst="rect">
            <a:avLst/>
          </a:prstGeom>
        </p:spPr>
        <p:txBody>
          <a:bodyPr lIns="0" tIns="0" rIns="0" bIns="0" rtlCol="0" anchor="t">
            <a:spAutoFit/>
          </a:bodyPr>
          <a:lstStyle/>
          <a:p>
            <a:pPr algn="ctr">
              <a:lnSpc>
                <a:spcPts val="3600"/>
              </a:lnSpc>
            </a:pPr>
            <a:r>
              <a:rPr lang="en-US" sz="3600">
                <a:solidFill>
                  <a:srgbClr val="000000"/>
                </a:solidFill>
                <a:latin typeface="Bebas Neue Bold"/>
              </a:rPr>
              <a:t>PROFESSIONAL SERVICES</a:t>
            </a:r>
          </a:p>
        </p:txBody>
      </p:sp>
      <p:sp>
        <p:nvSpPr>
          <p:cNvPr id="36" name="TextBox 36"/>
          <p:cNvSpPr txBox="1"/>
          <p:nvPr/>
        </p:nvSpPr>
        <p:spPr>
          <a:xfrm>
            <a:off x="11964524" y="8856263"/>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Transport employs 24,500 people in Cambridgeshire &amp; Peterborough, with a wide range of possible career paths, including drivers, pilots and cabin crew.</a:t>
            </a:r>
          </a:p>
        </p:txBody>
      </p:sp>
      <p:sp>
        <p:nvSpPr>
          <p:cNvPr id="37" name="TextBox 37"/>
          <p:cNvSpPr txBox="1"/>
          <p:nvPr/>
        </p:nvSpPr>
        <p:spPr>
          <a:xfrm>
            <a:off x="2099857" y="8863005"/>
            <a:ext cx="4038114"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Professional Services involves the provision of specialist services to businesses, including IT, finance and business advice , and employs 58,000 people.</a:t>
            </a:r>
          </a:p>
        </p:txBody>
      </p:sp>
      <p:sp>
        <p:nvSpPr>
          <p:cNvPr id="38" name="TextBox 38"/>
          <p:cNvSpPr txBox="1"/>
          <p:nvPr/>
        </p:nvSpPr>
        <p:spPr>
          <a:xfrm>
            <a:off x="7290595" y="8863005"/>
            <a:ext cx="3706810" cy="1109980"/>
          </a:xfrm>
          <a:prstGeom prst="rect">
            <a:avLst/>
          </a:prstGeom>
        </p:spPr>
        <p:txBody>
          <a:bodyPr lIns="0" tIns="0" rIns="0" bIns="0" rtlCol="0" anchor="t">
            <a:spAutoFit/>
          </a:bodyPr>
          <a:lstStyle/>
          <a:p>
            <a:pPr algn="ctr">
              <a:lnSpc>
                <a:spcPts val="2240"/>
              </a:lnSpc>
            </a:pPr>
            <a:r>
              <a:rPr lang="en-US" sz="1400">
                <a:solidFill>
                  <a:srgbClr val="000000"/>
                </a:solidFill>
                <a:latin typeface="Poppins"/>
              </a:rPr>
              <a:t>52,500 people are employed within education in Cambridgeshire &amp; Peterborough, including teachers and teaching assistants.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105652"/>
            </a:solidFill>
          </p:spPr>
        </p:sp>
      </p:grpSp>
      <p:grpSp>
        <p:nvGrpSpPr>
          <p:cNvPr id="6" name="Group 6"/>
          <p:cNvGrpSpPr/>
          <p:nvPr/>
        </p:nvGrpSpPr>
        <p:grpSpPr>
          <a:xfrm>
            <a:off x="12227289" y="3423196"/>
            <a:ext cx="4916391" cy="4119029"/>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105652"/>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40"/>
                </a:lnSpc>
              </a:pPr>
              <a:r>
                <a:rPr lang="en-US" sz="1900" dirty="0">
                  <a:solidFill>
                    <a:srgbClr val="FFFFFF"/>
                  </a:solidFill>
                  <a:latin typeface="Poppins"/>
                </a:rPr>
                <a:t>Complex analytical skills</a:t>
              </a:r>
            </a:p>
            <a:p>
              <a:pPr algn="ctr">
                <a:lnSpc>
                  <a:spcPts val="3040"/>
                </a:lnSpc>
              </a:pPr>
              <a:r>
                <a:rPr lang="en-US" sz="1900" dirty="0">
                  <a:solidFill>
                    <a:srgbClr val="FFFFFF"/>
                  </a:solidFill>
                  <a:latin typeface="Poppins"/>
                </a:rPr>
                <a:t>Communication</a:t>
              </a:r>
            </a:p>
            <a:p>
              <a:pPr algn="ctr">
                <a:lnSpc>
                  <a:spcPts val="3040"/>
                </a:lnSpc>
              </a:pPr>
              <a:r>
                <a:rPr lang="en-US" sz="1900" dirty="0">
                  <a:solidFill>
                    <a:srgbClr val="FFFFFF"/>
                  </a:solidFill>
                  <a:latin typeface="Poppins"/>
                </a:rPr>
                <a:t>Problem Solving </a:t>
              </a:r>
            </a:p>
            <a:p>
              <a:pPr algn="ctr">
                <a:lnSpc>
                  <a:spcPts val="3040"/>
                </a:lnSpc>
              </a:pPr>
              <a:r>
                <a:rPr lang="en-US" sz="1900" dirty="0">
                  <a:solidFill>
                    <a:srgbClr val="FFFFFF"/>
                  </a:solidFill>
                  <a:latin typeface="Poppins"/>
                </a:rPr>
                <a:t>IT skills</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105652"/>
            </a:solidFill>
            <a:ln>
              <a:noFill/>
            </a:ln>
          </p:spPr>
        </p:sp>
        <p:sp>
          <p:nvSpPr>
            <p:cNvPr id="11" name="TextBox 11"/>
            <p:cNvSpPr txBox="1"/>
            <p:nvPr/>
          </p:nvSpPr>
          <p:spPr>
            <a:xfrm>
              <a:off x="0" y="-114300"/>
              <a:ext cx="812800" cy="927100"/>
            </a:xfrm>
            <a:prstGeom prst="rect">
              <a:avLst/>
            </a:prstGeom>
          </p:spPr>
          <p:txBody>
            <a:bodyPr lIns="50800" tIns="50800" rIns="50800" bIns="50800" rtlCol="0" anchor="ctr"/>
            <a:lstStyle/>
            <a:p>
              <a:pPr marL="0" lvl="0" indent="0" algn="ctr">
                <a:lnSpc>
                  <a:spcPts val="3839"/>
                </a:lnSpc>
                <a:spcBef>
                  <a:spcPct val="0"/>
                </a:spcBef>
              </a:pPr>
              <a:endParaRPr/>
            </a:p>
          </p:txBody>
        </p:sp>
      </p:grpSp>
      <p:grpSp>
        <p:nvGrpSpPr>
          <p:cNvPr id="12" name="Group 12"/>
          <p:cNvGrpSpPr/>
          <p:nvPr/>
        </p:nvGrpSpPr>
        <p:grpSpPr>
          <a:xfrm>
            <a:off x="868689" y="4395240"/>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105652"/>
            </a:solidFill>
          </p:spPr>
        </p:sp>
      </p:grpSp>
      <p:grpSp>
        <p:nvGrpSpPr>
          <p:cNvPr id="14" name="Group 14"/>
          <p:cNvGrpSpPr/>
          <p:nvPr/>
        </p:nvGrpSpPr>
        <p:grpSpPr>
          <a:xfrm>
            <a:off x="6553687" y="4395240"/>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105652"/>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105652"/>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pic>
        <p:nvPicPr>
          <p:cNvPr id="23" name="Picture 23"/>
          <p:cNvPicPr>
            <a:picLocks noChangeAspect="1"/>
          </p:cNvPicPr>
          <p:nvPr/>
        </p:nvPicPr>
        <p:blipFill>
          <a:blip r:embed="rId6"/>
          <a:srcRect/>
          <a:stretch>
            <a:fillRect/>
          </a:stretch>
        </p:blipFill>
        <p:spPr>
          <a:xfrm>
            <a:off x="8205244" y="222093"/>
            <a:ext cx="1037370" cy="957132"/>
          </a:xfrm>
          <a:prstGeom prst="rect">
            <a:avLst/>
          </a:prstGeom>
        </p:spPr>
      </p:pic>
      <p:pic>
        <p:nvPicPr>
          <p:cNvPr id="24" name="Picture 24"/>
          <p:cNvPicPr>
            <a:picLocks noChangeAspect="1"/>
          </p:cNvPicPr>
          <p:nvPr/>
        </p:nvPicPr>
        <p:blipFill>
          <a:blip r:embed="rId7"/>
          <a:srcRect/>
          <a:stretch>
            <a:fillRect/>
          </a:stretch>
        </p:blipFill>
        <p:spPr>
          <a:xfrm>
            <a:off x="7845269" y="7863046"/>
            <a:ext cx="719951" cy="719951"/>
          </a:xfrm>
          <a:prstGeom prst="rect">
            <a:avLst/>
          </a:prstGeom>
        </p:spPr>
      </p:pic>
      <p:sp>
        <p:nvSpPr>
          <p:cNvPr id="25" name="TextBox 25"/>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LIFE SCIENCES</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8" name="TextBox 28"/>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9" name="TextBox 29"/>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30" name="TextBox 30"/>
          <p:cNvSpPr txBox="1"/>
          <p:nvPr/>
        </p:nvSpPr>
        <p:spPr>
          <a:xfrm>
            <a:off x="836822" y="1549498"/>
            <a:ext cx="8892210" cy="10052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application of biology and technology to health improvement</a:t>
            </a:r>
          </a:p>
        </p:txBody>
      </p:sp>
      <p:sp>
        <p:nvSpPr>
          <p:cNvPr id="31" name="TextBox 31"/>
          <p:cNvSpPr txBox="1"/>
          <p:nvPr/>
        </p:nvSpPr>
        <p:spPr>
          <a:xfrm>
            <a:off x="868689" y="4428486"/>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2" name="TextBox 32"/>
          <p:cNvSpPr txBox="1"/>
          <p:nvPr/>
        </p:nvSpPr>
        <p:spPr>
          <a:xfrm>
            <a:off x="1375312" y="5328916"/>
            <a:ext cx="4428135" cy="1903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Biomedical Scientist </a:t>
            </a:r>
          </a:p>
          <a:p>
            <a:pPr marL="410211" lvl="1" indent="-205106">
              <a:lnSpc>
                <a:spcPts val="3040"/>
              </a:lnSpc>
              <a:buFont typeface="Arial"/>
              <a:buChar char="•"/>
            </a:pPr>
            <a:r>
              <a:rPr lang="en-US" sz="1900">
                <a:solidFill>
                  <a:srgbClr val="000000"/>
                </a:solidFill>
                <a:latin typeface="Poppins"/>
              </a:rPr>
              <a:t>Microbiologist</a:t>
            </a:r>
          </a:p>
          <a:p>
            <a:pPr marL="410211" lvl="1" indent="-205106">
              <a:lnSpc>
                <a:spcPts val="3040"/>
              </a:lnSpc>
              <a:buFont typeface="Arial"/>
              <a:buChar char="•"/>
            </a:pPr>
            <a:r>
              <a:rPr lang="en-US" sz="1900">
                <a:solidFill>
                  <a:srgbClr val="000000"/>
                </a:solidFill>
                <a:latin typeface="Poppins"/>
              </a:rPr>
              <a:t>Industrial Pharmacist</a:t>
            </a:r>
          </a:p>
          <a:p>
            <a:pPr marL="410211" lvl="1" indent="-205106">
              <a:lnSpc>
                <a:spcPts val="3040"/>
              </a:lnSpc>
              <a:buFont typeface="Arial"/>
              <a:buChar char="•"/>
            </a:pPr>
            <a:r>
              <a:rPr lang="en-US" sz="1900">
                <a:solidFill>
                  <a:srgbClr val="000000"/>
                </a:solidFill>
                <a:latin typeface="Poppins"/>
              </a:rPr>
              <a:t>Research Assistant</a:t>
            </a:r>
          </a:p>
          <a:p>
            <a:pPr marL="410211" lvl="1" indent="-205106">
              <a:lnSpc>
                <a:spcPts val="3040"/>
              </a:lnSpc>
              <a:buFont typeface="Arial"/>
              <a:buChar char="•"/>
            </a:pPr>
            <a:r>
              <a:rPr lang="en-US" sz="1900">
                <a:solidFill>
                  <a:srgbClr val="000000"/>
                </a:solidFill>
                <a:latin typeface="Poppins"/>
              </a:rPr>
              <a:t>Laboratory Assistant</a:t>
            </a:r>
          </a:p>
        </p:txBody>
      </p:sp>
      <p:sp>
        <p:nvSpPr>
          <p:cNvPr id="33" name="TextBox 33"/>
          <p:cNvSpPr txBox="1"/>
          <p:nvPr/>
        </p:nvSpPr>
        <p:spPr>
          <a:xfrm>
            <a:off x="7354800" y="4428486"/>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4" name="TextBox 34"/>
          <p:cNvSpPr txBox="1"/>
          <p:nvPr/>
        </p:nvSpPr>
        <p:spPr>
          <a:xfrm>
            <a:off x="6782972" y="5024116"/>
            <a:ext cx="5308612" cy="2066289"/>
          </a:xfrm>
          <a:prstGeom prst="rect">
            <a:avLst/>
          </a:prstGeom>
        </p:spPr>
        <p:txBody>
          <a:bodyPr lIns="0" tIns="0" rIns="0" bIns="0" rtlCol="0" anchor="t">
            <a:spAutoFit/>
          </a:bodyPr>
          <a:lstStyle/>
          <a:p>
            <a:pPr marL="367032" lvl="1" indent="-183516">
              <a:lnSpc>
                <a:spcPts val="2720"/>
              </a:lnSpc>
              <a:buFont typeface="Arial"/>
              <a:buChar char="•"/>
            </a:pPr>
            <a:r>
              <a:rPr lang="en-US" sz="1700">
                <a:solidFill>
                  <a:srgbClr val="000000"/>
                </a:solidFill>
                <a:latin typeface="Poppins"/>
              </a:rPr>
              <a:t>Degree in a related science subject for some roles, however increasingly Apprenticeships are an important route into the industry.</a:t>
            </a:r>
          </a:p>
          <a:p>
            <a:pPr marL="367032" lvl="1" indent="-183516">
              <a:lnSpc>
                <a:spcPts val="2720"/>
              </a:lnSpc>
              <a:spcBef>
                <a:spcPct val="0"/>
              </a:spcBef>
              <a:buFont typeface="Arial"/>
              <a:buChar char="•"/>
            </a:pPr>
            <a:r>
              <a:rPr lang="en-US" sz="1700">
                <a:solidFill>
                  <a:srgbClr val="000000"/>
                </a:solidFill>
                <a:latin typeface="Poppins"/>
              </a:rPr>
              <a:t>Apprenticeships and practical qualifications such as T Levels are particularly important for technician roles.</a:t>
            </a:r>
          </a:p>
        </p:txBody>
      </p:sp>
      <p:sp>
        <p:nvSpPr>
          <p:cNvPr id="35" name="TextBox 35"/>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24,000</a:t>
            </a:r>
          </a:p>
        </p:txBody>
      </p:sp>
      <p:sp>
        <p:nvSpPr>
          <p:cNvPr id="36" name="TextBox 36"/>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£40,000</a:t>
            </a:r>
          </a:p>
        </p:txBody>
      </p:sp>
      <p:sp>
        <p:nvSpPr>
          <p:cNvPr id="37" name="TextBox 37"/>
          <p:cNvSpPr txBox="1"/>
          <p:nvPr/>
        </p:nvSpPr>
        <p:spPr>
          <a:xfrm>
            <a:off x="3505927"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 or T Levels</a:t>
            </a:r>
          </a:p>
          <a:p>
            <a:pPr algn="ctr">
              <a:lnSpc>
                <a:spcPts val="2239"/>
              </a:lnSpc>
            </a:pPr>
            <a:r>
              <a:rPr lang="en-US" sz="1599">
                <a:solidFill>
                  <a:srgbClr val="000000"/>
                </a:solidFill>
                <a:latin typeface="Poppins"/>
              </a:rPr>
              <a:t>In subjects including Maths and the sciences</a:t>
            </a:r>
          </a:p>
        </p:txBody>
      </p:sp>
      <p:sp>
        <p:nvSpPr>
          <p:cNvPr id="38" name="TextBox 38"/>
          <p:cNvSpPr txBox="1"/>
          <p:nvPr/>
        </p:nvSpPr>
        <p:spPr>
          <a:xfrm>
            <a:off x="6893073"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 or Apprenticeship</a:t>
            </a:r>
          </a:p>
          <a:p>
            <a:pPr algn="ctr">
              <a:lnSpc>
                <a:spcPts val="2239"/>
              </a:lnSpc>
            </a:pPr>
            <a:r>
              <a:rPr lang="en-US" sz="1599">
                <a:solidFill>
                  <a:srgbClr val="000000"/>
                </a:solidFill>
                <a:latin typeface="Poppins"/>
              </a:rPr>
              <a:t>In Biology, Chemistry, Biosciences or related area</a:t>
            </a:r>
          </a:p>
        </p:txBody>
      </p:sp>
      <p:sp>
        <p:nvSpPr>
          <p:cNvPr id="39" name="TextBox 39"/>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laboratory or technician role</a:t>
            </a:r>
          </a:p>
        </p:txBody>
      </p:sp>
      <p:sp>
        <p:nvSpPr>
          <p:cNvPr id="40" name="TextBox 40"/>
          <p:cNvSpPr txBox="1"/>
          <p:nvPr/>
        </p:nvSpPr>
        <p:spPr>
          <a:xfrm>
            <a:off x="311423" y="9874089"/>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Prospects, Jobs.ac.uk, Biospace</a:t>
            </a:r>
          </a:p>
        </p:txBody>
      </p:sp>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688888" y="2811414"/>
            <a:ext cx="9040143" cy="1460002"/>
            <a:chOff x="0" y="0"/>
            <a:chExt cx="2380943" cy="384527"/>
          </a:xfrm>
        </p:grpSpPr>
        <p:sp>
          <p:nvSpPr>
            <p:cNvPr id="43" name="Freeform 43"/>
            <p:cNvSpPr/>
            <p:nvPr/>
          </p:nvSpPr>
          <p:spPr>
            <a:xfrm>
              <a:off x="0" y="0"/>
              <a:ext cx="2380943" cy="384527"/>
            </a:xfrm>
            <a:custGeom>
              <a:avLst/>
              <a:gdLst/>
              <a:ahLst/>
              <a:cxnLst/>
              <a:rect l="l" t="t" r="r" b="b"/>
              <a:pathLst>
                <a:path w="2380943" h="384527">
                  <a:moveTo>
                    <a:pt x="43676" y="0"/>
                  </a:moveTo>
                  <a:lnTo>
                    <a:pt x="2337267" y="0"/>
                  </a:lnTo>
                  <a:cubicBezTo>
                    <a:pt x="2348851" y="0"/>
                    <a:pt x="2359960" y="4602"/>
                    <a:pt x="2368151" y="12792"/>
                  </a:cubicBezTo>
                  <a:cubicBezTo>
                    <a:pt x="2376342" y="20983"/>
                    <a:pt x="2380943" y="32092"/>
                    <a:pt x="2380943" y="43676"/>
                  </a:cubicBezTo>
                  <a:lnTo>
                    <a:pt x="2380943" y="340851"/>
                  </a:lnTo>
                  <a:cubicBezTo>
                    <a:pt x="2380943" y="364973"/>
                    <a:pt x="2361389" y="384527"/>
                    <a:pt x="2337267" y="384527"/>
                  </a:cubicBezTo>
                  <a:lnTo>
                    <a:pt x="43676" y="384527"/>
                  </a:lnTo>
                  <a:cubicBezTo>
                    <a:pt x="32092" y="384527"/>
                    <a:pt x="20983" y="379926"/>
                    <a:pt x="12792" y="371735"/>
                  </a:cubicBezTo>
                  <a:cubicBezTo>
                    <a:pt x="4602" y="363544"/>
                    <a:pt x="0" y="352435"/>
                    <a:pt x="0" y="340851"/>
                  </a:cubicBezTo>
                  <a:lnTo>
                    <a:pt x="0" y="43676"/>
                  </a:lnTo>
                  <a:cubicBezTo>
                    <a:pt x="0" y="32092"/>
                    <a:pt x="4602" y="20983"/>
                    <a:pt x="12792" y="12792"/>
                  </a:cubicBezTo>
                  <a:cubicBezTo>
                    <a:pt x="20983" y="4602"/>
                    <a:pt x="32092" y="0"/>
                    <a:pt x="43676" y="0"/>
                  </a:cubicBezTo>
                  <a:close/>
                </a:path>
              </a:pathLst>
            </a:custGeom>
            <a:solidFill>
              <a:srgbClr val="105652"/>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836822" y="3000712"/>
            <a:ext cx="8892210" cy="1118235"/>
          </a:xfrm>
          <a:prstGeom prst="rect">
            <a:avLst/>
          </a:prstGeom>
        </p:spPr>
        <p:txBody>
          <a:bodyPr lIns="0" tIns="0" rIns="0" bIns="0" rtlCol="0" anchor="t">
            <a:spAutoFit/>
          </a:bodyPr>
          <a:lstStyle/>
          <a:p>
            <a:pPr algn="ctr">
              <a:lnSpc>
                <a:spcPts val="2940"/>
              </a:lnSpc>
              <a:spcBef>
                <a:spcPct val="0"/>
              </a:spcBef>
            </a:pPr>
            <a:r>
              <a:rPr lang="en-US" sz="2100">
                <a:solidFill>
                  <a:srgbClr val="FFFFFF"/>
                </a:solidFill>
                <a:latin typeface="Poppins Italics"/>
              </a:rPr>
              <a:t>The Life Sciences industry in Cambridge is unique in its size and influence, and of huge importance to the local economy, anchored by the Cambridge Biomedical Campus.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5652"/>
        </a:solidFill>
        <a:effectLst/>
      </p:bgPr>
    </p:bg>
    <p:spTree>
      <p:nvGrpSpPr>
        <p:cNvPr id="1" name=""/>
        <p:cNvGrpSpPr/>
        <p:nvPr/>
      </p:nvGrpSpPr>
      <p:grpSpPr>
        <a:xfrm>
          <a:off x="0" y="0"/>
          <a:ext cx="0" cy="0"/>
          <a:chOff x="0" y="0"/>
          <a:chExt cx="0" cy="0"/>
        </a:xfrm>
      </p:grpSpPr>
      <p:grpSp>
        <p:nvGrpSpPr>
          <p:cNvPr id="2" name="Group 2"/>
          <p:cNvGrpSpPr/>
          <p:nvPr/>
        </p:nvGrpSpPr>
        <p:grpSpPr>
          <a:xfrm>
            <a:off x="13541049" y="5867628"/>
            <a:ext cx="3377509" cy="3094427"/>
            <a:chOff x="0" y="0"/>
            <a:chExt cx="4503346" cy="4125903"/>
          </a:xfrm>
        </p:grpSpPr>
        <p:pic>
          <p:nvPicPr>
            <p:cNvPr id="3" name="Picture 3"/>
            <p:cNvPicPr>
              <a:picLocks noChangeAspect="1"/>
            </p:cNvPicPr>
            <p:nvPr/>
          </p:nvPicPr>
          <p:blipFill>
            <a:blip r:embed="rId2"/>
            <a:srcRect l="21348" r="21348"/>
            <a:stretch>
              <a:fillRect/>
            </a:stretch>
          </p:blipFill>
          <p:spPr>
            <a:xfrm>
              <a:off x="0" y="0"/>
              <a:ext cx="4503346" cy="4125903"/>
            </a:xfrm>
            <a:prstGeom prst="rect">
              <a:avLst/>
            </a:prstGeom>
          </p:spPr>
        </p:pic>
      </p:grpSp>
      <p:sp>
        <p:nvSpPr>
          <p:cNvPr id="4" name="TextBox 4"/>
          <p:cNvSpPr txBox="1"/>
          <p:nvPr/>
        </p:nvSpPr>
        <p:spPr>
          <a:xfrm>
            <a:off x="1078875" y="4185532"/>
            <a:ext cx="11864713" cy="5323334"/>
          </a:xfrm>
          <a:prstGeom prst="rect">
            <a:avLst/>
          </a:prstGeom>
        </p:spPr>
        <p:txBody>
          <a:bodyPr lIns="0" tIns="0" rIns="0" bIns="0" rtlCol="0" anchor="t">
            <a:spAutoFit/>
          </a:bodyPr>
          <a:lstStyle/>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AstraZeneca is a global pharmaceuticals company, employing over 7,000 people in the UK with a major presence in </a:t>
            </a:r>
            <a:r>
              <a:rPr kumimoji="0" lang="en-US" sz="26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647" b="0" i="0" u="none" strike="noStrike" kern="1200" cap="none" spc="0" normalizeH="0" baseline="0" noProof="0">
                <a:ln>
                  <a:noFill/>
                </a:ln>
                <a:solidFill>
                  <a:srgbClr val="FFFFFF"/>
                </a:solidFill>
                <a:effectLst/>
                <a:uLnTx/>
                <a:uFillTx/>
                <a:latin typeface="Poppins"/>
                <a:ea typeface="+mn-ea"/>
                <a:cs typeface="+mn-cs"/>
              </a:rPr>
              <a: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Jobs at AstraZeneca can include working in Life Sciences and research into new medicines, but also in business functions such as IT and Project Management.</a:t>
            </a:r>
          </a:p>
          <a:p>
            <a:pPr marL="0" marR="0" lvl="0" indent="0" algn="l" defTabSz="914400" rtl="0" eaLnBrk="1" fontAlgn="auto" latinLnBrk="0" hangingPunct="1">
              <a:lnSpc>
                <a:spcPts val="4235"/>
              </a:lnSpc>
              <a:spcBef>
                <a:spcPts val="0"/>
              </a:spcBef>
              <a:spcAft>
                <a:spcPts val="0"/>
              </a:spcAft>
              <a:buClrTx/>
              <a:buSzTx/>
              <a:buFontTx/>
              <a:buNone/>
              <a:tabLst/>
              <a:defRPr/>
            </a:pPr>
            <a:endParaRPr kumimoji="0" lang="en-US" sz="2647" b="0" i="0" u="none" strike="noStrike" kern="1200" cap="none" spc="0" normalizeH="0" baseline="0" noProof="0">
              <a:ln>
                <a:noFill/>
              </a:ln>
              <a:solidFill>
                <a:srgbClr val="FFFFFF"/>
              </a:solidFill>
              <a:effectLst/>
              <a:uLnTx/>
              <a:uFillTx/>
              <a:latin typeface="Poppins"/>
              <a:ea typeface="+mn-ea"/>
              <a:cs typeface="+mn-cs"/>
            </a:endParaRPr>
          </a:p>
          <a:p>
            <a:pPr marL="571589" marR="0" lvl="1" indent="-285794" algn="l" defTabSz="914400" rtl="0" eaLnBrk="1" fontAlgn="auto" latinLnBrk="0" hangingPunct="1">
              <a:lnSpc>
                <a:spcPts val="4235"/>
              </a:lnSpc>
              <a:spcBef>
                <a:spcPts val="0"/>
              </a:spcBef>
              <a:spcAft>
                <a:spcPts val="0"/>
              </a:spcAft>
              <a:buClrTx/>
              <a:buSzTx/>
              <a:buFont typeface="Arial"/>
              <a:buChar char="•"/>
              <a:tabLst/>
              <a:defRPr/>
            </a:pPr>
            <a:r>
              <a:rPr kumimoji="0" lang="en-US" sz="2647" b="0" i="0" u="none" strike="noStrike" kern="1200" cap="none" spc="0" normalizeH="0" baseline="0" noProof="0">
                <a:ln>
                  <a:noFill/>
                </a:ln>
                <a:solidFill>
                  <a:srgbClr val="FFFFFF"/>
                </a:solidFill>
                <a:effectLst/>
                <a:uLnTx/>
                <a:uFillTx/>
                <a:latin typeface="Poppins"/>
                <a:ea typeface="+mn-ea"/>
                <a:cs typeface="+mn-cs"/>
              </a:rPr>
              <a:t>The required skills and qualifications vary depending on the job. Some jobs within AstraZeneca will require degrees, but they also recruit at school leaver level and run apprenticeships.</a:t>
            </a:r>
          </a:p>
        </p:txBody>
      </p:sp>
      <p:pic>
        <p:nvPicPr>
          <p:cNvPr id="5" name="Picture 5"/>
          <p:cNvPicPr>
            <a:picLocks noChangeAspect="1"/>
          </p:cNvPicPr>
          <p:nvPr/>
        </p:nvPicPr>
        <p:blipFill>
          <a:blip r:embed="rId3"/>
          <a:srcRect/>
          <a:stretch>
            <a:fillRect/>
          </a:stretch>
        </p:blipFill>
        <p:spPr>
          <a:xfrm>
            <a:off x="13701164" y="840327"/>
            <a:ext cx="3057278" cy="282080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7" name="TextBox 7"/>
          <p:cNvSpPr txBox="1"/>
          <p:nvPr/>
        </p:nvSpPr>
        <p:spPr>
          <a:xfrm>
            <a:off x="1028700" y="2697014"/>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ASTRAZENECA</a:t>
            </a:r>
          </a:p>
        </p:txBody>
      </p:sp>
      <p:sp>
        <p:nvSpPr>
          <p:cNvPr id="8" name="TextBox 8"/>
          <p:cNvSpPr txBox="1"/>
          <p:nvPr/>
        </p:nvSpPr>
        <p:spPr>
          <a:xfrm>
            <a:off x="1028700" y="1527858"/>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D8B448"/>
                </a:solidFill>
                <a:effectLst/>
                <a:uLnTx/>
                <a:uFillTx/>
                <a:latin typeface="Bebas Neue Bold"/>
                <a:ea typeface="+mn-ea"/>
                <a:cs typeface="+mn-cs"/>
              </a:rPr>
              <a:t>working at</a:t>
            </a:r>
          </a:p>
        </p:txBody>
      </p:sp>
      <p:sp>
        <p:nvSpPr>
          <p:cNvPr id="9" name="TextBox 9"/>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71A087"/>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71A087"/>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IT &amp; technical skills</a:t>
              </a:r>
            </a:p>
            <a:p>
              <a:pPr algn="ctr">
                <a:lnSpc>
                  <a:spcPts val="3039"/>
                </a:lnSpc>
              </a:pPr>
              <a:r>
                <a:rPr lang="en-US" sz="1899" dirty="0">
                  <a:solidFill>
                    <a:srgbClr val="FFFFFF"/>
                  </a:solidFill>
                  <a:latin typeface="Poppins"/>
                </a:rPr>
                <a:t>Critical Thinking </a:t>
              </a:r>
            </a:p>
            <a:p>
              <a:pPr algn="ctr">
                <a:lnSpc>
                  <a:spcPts val="3039"/>
                </a:lnSpc>
              </a:pPr>
              <a:r>
                <a:rPr lang="en-US" sz="1899" dirty="0">
                  <a:solidFill>
                    <a:srgbClr val="FFFFFF"/>
                  </a:solidFill>
                  <a:latin typeface="Poppins"/>
                </a:rPr>
                <a:t>Creativity </a:t>
              </a:r>
            </a:p>
            <a:p>
              <a:pPr algn="ctr">
                <a:lnSpc>
                  <a:spcPts val="3039"/>
                </a:lnSpc>
              </a:pPr>
              <a:r>
                <a:rPr lang="en-US" sz="1899" dirty="0">
                  <a:solidFill>
                    <a:srgbClr val="FFFFFF"/>
                  </a:solidFill>
                  <a:latin typeface="Poppins"/>
                </a:rPr>
                <a:t>Attention to Detail</a:t>
              </a:r>
            </a:p>
          </p:txBody>
        </p:sp>
      </p:grpSp>
      <p:grpSp>
        <p:nvGrpSpPr>
          <p:cNvPr id="9" name="Group 9"/>
          <p:cNvGrpSpPr/>
          <p:nvPr/>
        </p:nvGrpSpPr>
        <p:grpSpPr>
          <a:xfrm>
            <a:off x="688888" y="1341150"/>
            <a:ext cx="8934335" cy="1382421"/>
            <a:chOff x="0" y="0"/>
            <a:chExt cx="2380943" cy="368406"/>
          </a:xfrm>
        </p:grpSpPr>
        <p:sp>
          <p:nvSpPr>
            <p:cNvPr id="10" name="Freeform 10"/>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868689" y="4374065"/>
            <a:ext cx="5441381" cy="3010980"/>
            <a:chOff x="0" y="0"/>
            <a:chExt cx="6586034" cy="3644372"/>
          </a:xfrm>
        </p:grpSpPr>
        <p:sp>
          <p:nvSpPr>
            <p:cNvPr id="13" name="Freeform 13"/>
            <p:cNvSpPr/>
            <p:nvPr/>
          </p:nvSpPr>
          <p:spPr>
            <a:xfrm>
              <a:off x="0" y="0"/>
              <a:ext cx="6586034" cy="3644372"/>
            </a:xfrm>
            <a:custGeom>
              <a:avLst/>
              <a:gdLst/>
              <a:ahLst/>
              <a:cxnLst/>
              <a:rect l="l" t="t" r="r" b="b"/>
              <a:pathLst>
                <a:path w="6586034" h="3644372">
                  <a:moveTo>
                    <a:pt x="6586034" y="279400"/>
                  </a:moveTo>
                  <a:lnTo>
                    <a:pt x="6586034" y="0"/>
                  </a:lnTo>
                  <a:lnTo>
                    <a:pt x="0" y="0"/>
                  </a:lnTo>
                  <a:lnTo>
                    <a:pt x="0" y="3644372"/>
                  </a:lnTo>
                  <a:lnTo>
                    <a:pt x="6586034" y="3644372"/>
                  </a:lnTo>
                  <a:lnTo>
                    <a:pt x="6586034" y="279400"/>
                  </a:lnTo>
                  <a:close/>
                  <a:moveTo>
                    <a:pt x="6507293" y="279400"/>
                  </a:moveTo>
                  <a:lnTo>
                    <a:pt x="6507293" y="3565632"/>
                  </a:lnTo>
                  <a:lnTo>
                    <a:pt x="78740" y="3565632"/>
                  </a:lnTo>
                  <a:lnTo>
                    <a:pt x="78740" y="78740"/>
                  </a:lnTo>
                  <a:lnTo>
                    <a:pt x="6507293" y="78740"/>
                  </a:lnTo>
                  <a:lnTo>
                    <a:pt x="6507293" y="279400"/>
                  </a:lnTo>
                  <a:close/>
                </a:path>
              </a:pathLst>
            </a:custGeom>
            <a:solidFill>
              <a:srgbClr val="71A087"/>
            </a:solidFill>
          </p:spPr>
        </p:sp>
      </p:grpSp>
      <p:grpSp>
        <p:nvGrpSpPr>
          <p:cNvPr id="14" name="Group 14"/>
          <p:cNvGrpSpPr/>
          <p:nvPr/>
        </p:nvGrpSpPr>
        <p:grpSpPr>
          <a:xfrm>
            <a:off x="6553687" y="4374065"/>
            <a:ext cx="5767182" cy="3010980"/>
            <a:chOff x="0" y="0"/>
            <a:chExt cx="6980370" cy="3644372"/>
          </a:xfrm>
        </p:grpSpPr>
        <p:sp>
          <p:nvSpPr>
            <p:cNvPr id="15" name="Freeform 15"/>
            <p:cNvSpPr/>
            <p:nvPr/>
          </p:nvSpPr>
          <p:spPr>
            <a:xfrm>
              <a:off x="0" y="0"/>
              <a:ext cx="6980370" cy="3644372"/>
            </a:xfrm>
            <a:custGeom>
              <a:avLst/>
              <a:gdLst/>
              <a:ahLst/>
              <a:cxnLst/>
              <a:rect l="l" t="t" r="r" b="b"/>
              <a:pathLst>
                <a:path w="6980370" h="3644372">
                  <a:moveTo>
                    <a:pt x="6980370" y="279400"/>
                  </a:moveTo>
                  <a:lnTo>
                    <a:pt x="6980370" y="0"/>
                  </a:lnTo>
                  <a:lnTo>
                    <a:pt x="0" y="0"/>
                  </a:lnTo>
                  <a:lnTo>
                    <a:pt x="0" y="3644372"/>
                  </a:lnTo>
                  <a:lnTo>
                    <a:pt x="6980370" y="3644372"/>
                  </a:lnTo>
                  <a:lnTo>
                    <a:pt x="6980370" y="279400"/>
                  </a:lnTo>
                  <a:close/>
                  <a:moveTo>
                    <a:pt x="6901630" y="279400"/>
                  </a:moveTo>
                  <a:lnTo>
                    <a:pt x="6901630" y="3565632"/>
                  </a:lnTo>
                  <a:lnTo>
                    <a:pt x="78740" y="3565632"/>
                  </a:lnTo>
                  <a:lnTo>
                    <a:pt x="78740" y="78740"/>
                  </a:lnTo>
                  <a:lnTo>
                    <a:pt x="6901630" y="78740"/>
                  </a:lnTo>
                  <a:lnTo>
                    <a:pt x="6901630" y="279400"/>
                  </a:lnTo>
                  <a:close/>
                </a:path>
              </a:pathLst>
            </a:custGeom>
            <a:solidFill>
              <a:srgbClr val="71A087"/>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71A087"/>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15313910" y="7413620"/>
            <a:ext cx="1416092" cy="1603219"/>
          </a:xfrm>
          <a:prstGeom prst="rect">
            <a:avLst/>
          </a:prstGeom>
        </p:spPr>
      </p:pic>
      <p:pic>
        <p:nvPicPr>
          <p:cNvPr id="20" name="Picture 20"/>
          <p:cNvPicPr>
            <a:picLocks noChangeAspect="1"/>
          </p:cNvPicPr>
          <p:nvPr/>
        </p:nvPicPr>
        <p:blipFill>
          <a:blip r:embed="rId3"/>
          <a:srcRect/>
          <a:stretch>
            <a:fillRect/>
          </a:stretch>
        </p:blipFill>
        <p:spPr>
          <a:xfrm>
            <a:off x="4504592" y="7863046"/>
            <a:ext cx="704367" cy="704367"/>
          </a:xfrm>
          <a:prstGeom prst="rect">
            <a:avLst/>
          </a:prstGeom>
        </p:spPr>
      </p:pic>
      <p:pic>
        <p:nvPicPr>
          <p:cNvPr id="21" name="Picture 21"/>
          <p:cNvPicPr>
            <a:picLocks noChangeAspect="1"/>
          </p:cNvPicPr>
          <p:nvPr/>
        </p:nvPicPr>
        <p:blipFill>
          <a:blip r:embed="rId4"/>
          <a:srcRect/>
          <a:stretch>
            <a:fillRect/>
          </a:stretch>
        </p:blipFill>
        <p:spPr>
          <a:xfrm>
            <a:off x="11140249" y="7855255"/>
            <a:ext cx="719951" cy="719951"/>
          </a:xfrm>
          <a:prstGeom prst="rect">
            <a:avLst/>
          </a:prstGeom>
        </p:spPr>
      </p:pic>
      <p:pic>
        <p:nvPicPr>
          <p:cNvPr id="22" name="Picture 22"/>
          <p:cNvPicPr>
            <a:picLocks noChangeAspect="1"/>
          </p:cNvPicPr>
          <p:nvPr/>
        </p:nvPicPr>
        <p:blipFill>
          <a:blip r:embed="rId5"/>
          <a:srcRect/>
          <a:stretch>
            <a:fillRect/>
          </a:stretch>
        </p:blipFill>
        <p:spPr>
          <a:xfrm>
            <a:off x="1429437" y="7413620"/>
            <a:ext cx="1468149" cy="1603219"/>
          </a:xfrm>
          <a:prstGeom prst="rect">
            <a:avLst/>
          </a:prstGeom>
        </p:spPr>
      </p:pic>
      <p:sp>
        <p:nvSpPr>
          <p:cNvPr id="23" name="TextBox 23"/>
          <p:cNvSpPr txBox="1"/>
          <p:nvPr/>
        </p:nvSpPr>
        <p:spPr>
          <a:xfrm>
            <a:off x="4055294" y="430242"/>
            <a:ext cx="4149950" cy="973455"/>
          </a:xfrm>
          <a:prstGeom prst="rect">
            <a:avLst/>
          </a:prstGeom>
        </p:spPr>
        <p:txBody>
          <a:bodyPr lIns="0" tIns="0" rIns="0" bIns="0" rtlCol="0" anchor="t">
            <a:spAutoFit/>
          </a:bodyPr>
          <a:lstStyle/>
          <a:p>
            <a:pPr>
              <a:lnSpc>
                <a:spcPts val="7200"/>
              </a:lnSpc>
            </a:pPr>
            <a:r>
              <a:rPr lang="en-US" sz="7200">
                <a:solidFill>
                  <a:srgbClr val="000000"/>
                </a:solidFill>
                <a:latin typeface="Bebas Neue Bold"/>
              </a:rPr>
              <a:t>DIGITAL</a:t>
            </a:r>
          </a:p>
        </p:txBody>
      </p:sp>
      <p:sp>
        <p:nvSpPr>
          <p:cNvPr id="24" name="TextBox 24"/>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7" name="TextBox 27"/>
          <p:cNvSpPr txBox="1"/>
          <p:nvPr/>
        </p:nvSpPr>
        <p:spPr>
          <a:xfrm>
            <a:off x="7520230" y="1869637"/>
            <a:ext cx="9414" cy="583902"/>
          </a:xfrm>
          <a:prstGeom prst="rect">
            <a:avLst/>
          </a:prstGeom>
        </p:spPr>
        <p:txBody>
          <a:bodyPr lIns="0" tIns="0" rIns="0" bIns="0" rtlCol="0" anchor="t">
            <a:spAutoFit/>
          </a:bodyPr>
          <a:lstStyle/>
          <a:p>
            <a:pPr algn="ctr">
              <a:lnSpc>
                <a:spcPts val="4704"/>
              </a:lnSpc>
            </a:pPr>
            <a:endParaRPr/>
          </a:p>
        </p:txBody>
      </p:sp>
      <p:sp>
        <p:nvSpPr>
          <p:cNvPr id="28" name="TextBox 28"/>
          <p:cNvSpPr txBox="1"/>
          <p:nvPr/>
        </p:nvSpPr>
        <p:spPr>
          <a:xfrm>
            <a:off x="835090" y="1555581"/>
            <a:ext cx="8788133" cy="984918"/>
          </a:xfrm>
          <a:prstGeom prst="rect">
            <a:avLst/>
          </a:prstGeom>
        </p:spPr>
        <p:txBody>
          <a:bodyPr lIns="0" tIns="0" rIns="0" bIns="0" rtlCol="0" anchor="t">
            <a:spAutoFit/>
          </a:bodyPr>
          <a:lstStyle/>
          <a:p>
            <a:pPr algn="ctr">
              <a:lnSpc>
                <a:spcPts val="3874"/>
              </a:lnSpc>
              <a:spcBef>
                <a:spcPct val="0"/>
              </a:spcBef>
            </a:pPr>
            <a:r>
              <a:rPr lang="en-US" sz="2767">
                <a:solidFill>
                  <a:srgbClr val="FFFFFF"/>
                </a:solidFill>
                <a:latin typeface="Poppins Bold Italics"/>
              </a:rPr>
              <a:t>The use of technology to trade goods and services, and innovate</a:t>
            </a:r>
          </a:p>
        </p:txBody>
      </p:sp>
      <p:sp>
        <p:nvSpPr>
          <p:cNvPr id="29" name="TextBox 29"/>
          <p:cNvSpPr txBox="1"/>
          <p:nvPr/>
        </p:nvSpPr>
        <p:spPr>
          <a:xfrm>
            <a:off x="868689" y="4476209"/>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0" name="TextBox 30"/>
          <p:cNvSpPr txBox="1"/>
          <p:nvPr/>
        </p:nvSpPr>
        <p:spPr>
          <a:xfrm>
            <a:off x="1375312" y="5023036"/>
            <a:ext cx="4428135" cy="2165985"/>
          </a:xfrm>
          <a:prstGeom prst="rect">
            <a:avLst/>
          </a:prstGeom>
        </p:spPr>
        <p:txBody>
          <a:bodyPr lIns="0" tIns="0" rIns="0" bIns="0" rtlCol="0" anchor="t">
            <a:spAutoFit/>
          </a:bodyPr>
          <a:lstStyle/>
          <a:p>
            <a:pPr marL="388622" lvl="1" indent="-194311">
              <a:lnSpc>
                <a:spcPts val="2880"/>
              </a:lnSpc>
              <a:buFont typeface="Arial"/>
              <a:buChar char="•"/>
            </a:pPr>
            <a:r>
              <a:rPr lang="en-US" sz="1800">
                <a:solidFill>
                  <a:srgbClr val="000000"/>
                </a:solidFill>
                <a:latin typeface="Poppins"/>
              </a:rPr>
              <a:t>Data Scientist </a:t>
            </a:r>
          </a:p>
          <a:p>
            <a:pPr marL="388622" lvl="1" indent="-194311">
              <a:lnSpc>
                <a:spcPts val="2880"/>
              </a:lnSpc>
              <a:buFont typeface="Arial"/>
              <a:buChar char="•"/>
            </a:pPr>
            <a:r>
              <a:rPr lang="en-US" sz="1800">
                <a:solidFill>
                  <a:srgbClr val="000000"/>
                </a:solidFill>
                <a:latin typeface="Poppins"/>
              </a:rPr>
              <a:t>Digital Marketing Assistant</a:t>
            </a:r>
          </a:p>
          <a:p>
            <a:pPr marL="388622" lvl="1" indent="-194311">
              <a:lnSpc>
                <a:spcPts val="2880"/>
              </a:lnSpc>
              <a:buFont typeface="Arial"/>
              <a:buChar char="•"/>
            </a:pPr>
            <a:r>
              <a:rPr lang="en-US" sz="1800">
                <a:solidFill>
                  <a:srgbClr val="000000"/>
                </a:solidFill>
                <a:latin typeface="Poppins"/>
              </a:rPr>
              <a:t>Cyber Intelligence Officer </a:t>
            </a:r>
          </a:p>
          <a:p>
            <a:pPr marL="388622" lvl="1" indent="-194311">
              <a:lnSpc>
                <a:spcPts val="2880"/>
              </a:lnSpc>
              <a:buFont typeface="Arial"/>
              <a:buChar char="•"/>
            </a:pPr>
            <a:r>
              <a:rPr lang="en-US" sz="1800">
                <a:solidFill>
                  <a:srgbClr val="000000"/>
                </a:solidFill>
                <a:latin typeface="Poppins"/>
              </a:rPr>
              <a:t>User Experience (UX) Designer</a:t>
            </a:r>
          </a:p>
          <a:p>
            <a:pPr marL="388622" lvl="1" indent="-194311">
              <a:lnSpc>
                <a:spcPts val="2880"/>
              </a:lnSpc>
              <a:buFont typeface="Arial"/>
              <a:buChar char="•"/>
            </a:pPr>
            <a:r>
              <a:rPr lang="en-US" sz="1800">
                <a:solidFill>
                  <a:srgbClr val="000000"/>
                </a:solidFill>
                <a:latin typeface="Poppins"/>
              </a:rPr>
              <a:t>Virtual Assistant</a:t>
            </a:r>
          </a:p>
          <a:p>
            <a:pPr marL="388622" lvl="1" indent="-194311">
              <a:lnSpc>
                <a:spcPts val="2880"/>
              </a:lnSpc>
              <a:buFont typeface="Arial"/>
              <a:buChar char="•"/>
            </a:pPr>
            <a:r>
              <a:rPr lang="en-US" sz="1800">
                <a:solidFill>
                  <a:srgbClr val="000000"/>
                </a:solidFill>
                <a:latin typeface="Poppins"/>
              </a:rPr>
              <a:t>Customer Service Assistant</a:t>
            </a:r>
          </a:p>
        </p:txBody>
      </p:sp>
      <p:sp>
        <p:nvSpPr>
          <p:cNvPr id="31" name="TextBox 31"/>
          <p:cNvSpPr txBox="1"/>
          <p:nvPr/>
        </p:nvSpPr>
        <p:spPr>
          <a:xfrm>
            <a:off x="7365443" y="4476209"/>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2" name="TextBox 32"/>
          <p:cNvSpPr txBox="1"/>
          <p:nvPr/>
        </p:nvSpPr>
        <p:spPr>
          <a:xfrm>
            <a:off x="6793614" y="5033831"/>
            <a:ext cx="5308612" cy="2133599"/>
          </a:xfrm>
          <a:prstGeom prst="rect">
            <a:avLst/>
          </a:prstGeom>
        </p:spPr>
        <p:txBody>
          <a:bodyPr lIns="0" tIns="0" rIns="0" bIns="0" rtlCol="0" anchor="t">
            <a:spAutoFit/>
          </a:bodyPr>
          <a:lstStyle/>
          <a:p>
            <a:pPr marL="323853" lvl="1" indent="-161927">
              <a:lnSpc>
                <a:spcPts val="2400"/>
              </a:lnSpc>
              <a:buFont typeface="Arial"/>
              <a:buChar char="•"/>
            </a:pPr>
            <a:r>
              <a:rPr lang="en-US" sz="1500">
                <a:solidFill>
                  <a:srgbClr val="000000"/>
                </a:solidFill>
                <a:latin typeface="Poppins"/>
              </a:rPr>
              <a:t>Degree in Maths, Business or Computer Science may be an advantage for some roles.</a:t>
            </a:r>
          </a:p>
          <a:p>
            <a:pPr marL="323853" lvl="1" indent="-161927">
              <a:lnSpc>
                <a:spcPts val="2400"/>
              </a:lnSpc>
              <a:buFont typeface="Arial"/>
              <a:buChar char="•"/>
            </a:pPr>
            <a:r>
              <a:rPr lang="en-US" sz="1500">
                <a:solidFill>
                  <a:srgbClr val="000000"/>
                </a:solidFill>
                <a:latin typeface="Poppins"/>
              </a:rPr>
              <a:t>However Digital is a sector where Apprenticeships are a major opportunity, including IT, marketing and business analysis.</a:t>
            </a:r>
          </a:p>
          <a:p>
            <a:pPr marL="323853" lvl="1" indent="-161927">
              <a:lnSpc>
                <a:spcPts val="2400"/>
              </a:lnSpc>
              <a:spcBef>
                <a:spcPct val="0"/>
              </a:spcBef>
              <a:buFont typeface="Arial"/>
              <a:buChar char="•"/>
            </a:pPr>
            <a:r>
              <a:rPr lang="en-US" sz="1500">
                <a:solidFill>
                  <a:srgbClr val="000000"/>
                </a:solidFill>
                <a:latin typeface="Poppins"/>
              </a:rPr>
              <a:t>Often opportunity for continuous education during employment.</a:t>
            </a:r>
          </a:p>
        </p:txBody>
      </p:sp>
      <p:sp>
        <p:nvSpPr>
          <p:cNvPr id="33" name="TextBox 33"/>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29,000</a:t>
            </a:r>
          </a:p>
        </p:txBody>
      </p:sp>
      <p:sp>
        <p:nvSpPr>
          <p:cNvPr id="34" name="TextBox 34"/>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£41,000</a:t>
            </a:r>
          </a:p>
        </p:txBody>
      </p:sp>
      <p:sp>
        <p:nvSpPr>
          <p:cNvPr id="35" name="TextBox 35"/>
          <p:cNvSpPr txBox="1"/>
          <p:nvPr/>
        </p:nvSpPr>
        <p:spPr>
          <a:xfrm>
            <a:off x="3440459" y="8816657"/>
            <a:ext cx="283263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including Maths, IT or Computer Science, or T Levels in Digital</a:t>
            </a:r>
          </a:p>
        </p:txBody>
      </p:sp>
      <p:sp>
        <p:nvSpPr>
          <p:cNvPr id="36" name="TextBox 36"/>
          <p:cNvSpPr txBox="1"/>
          <p:nvPr/>
        </p:nvSpPr>
        <p:spPr>
          <a:xfrm>
            <a:off x="6787265" y="8816657"/>
            <a:ext cx="2835959" cy="138811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IT or Computer Science</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Marketing, Data Science or Business Analysis</a:t>
            </a:r>
          </a:p>
        </p:txBody>
      </p:sp>
      <p:sp>
        <p:nvSpPr>
          <p:cNvPr id="37" name="TextBox 37"/>
          <p:cNvSpPr txBox="1"/>
          <p:nvPr/>
        </p:nvSpPr>
        <p:spPr>
          <a:xfrm>
            <a:off x="10207584" y="8816657"/>
            <a:ext cx="2624343" cy="835660"/>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Digital Marketing or Software company</a:t>
            </a:r>
          </a:p>
        </p:txBody>
      </p:sp>
      <p:pic>
        <p:nvPicPr>
          <p:cNvPr id="38" name="Picture 38"/>
          <p:cNvPicPr>
            <a:picLocks noChangeAspect="1"/>
          </p:cNvPicPr>
          <p:nvPr/>
        </p:nvPicPr>
        <p:blipFill>
          <a:blip r:embed="rId6"/>
          <a:srcRect/>
          <a:stretch>
            <a:fillRect/>
          </a:stretch>
        </p:blipFill>
        <p:spPr>
          <a:xfrm>
            <a:off x="6310070" y="45542"/>
            <a:ext cx="1427756" cy="1427756"/>
          </a:xfrm>
          <a:prstGeom prst="rect">
            <a:avLst/>
          </a:prstGeom>
        </p:spPr>
      </p:pic>
      <p:sp>
        <p:nvSpPr>
          <p:cNvPr id="39" name="TextBox 39"/>
          <p:cNvSpPr txBox="1"/>
          <p:nvPr/>
        </p:nvSpPr>
        <p:spPr>
          <a:xfrm>
            <a:off x="67691" y="9950134"/>
            <a:ext cx="7043377"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National Careers Service, TargetJobs, SmartSheet</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sp>
        <p:nvSpPr>
          <p:cNvPr id="42" name="TextBox 42"/>
          <p:cNvSpPr txBox="1"/>
          <p:nvPr/>
        </p:nvSpPr>
        <p:spPr>
          <a:xfrm>
            <a:off x="7520230" y="3038557"/>
            <a:ext cx="9414" cy="583902"/>
          </a:xfrm>
          <a:prstGeom prst="rect">
            <a:avLst/>
          </a:prstGeom>
        </p:spPr>
        <p:txBody>
          <a:bodyPr lIns="0" tIns="0" rIns="0" bIns="0" rtlCol="0" anchor="t">
            <a:spAutoFit/>
          </a:bodyPr>
          <a:lstStyle/>
          <a:p>
            <a:pPr algn="ctr">
              <a:lnSpc>
                <a:spcPts val="4704"/>
              </a:lnSpc>
            </a:pPr>
            <a:endParaRPr/>
          </a:p>
        </p:txBody>
      </p:sp>
      <p:grpSp>
        <p:nvGrpSpPr>
          <p:cNvPr id="43" name="Group 43"/>
          <p:cNvGrpSpPr/>
          <p:nvPr/>
        </p:nvGrpSpPr>
        <p:grpSpPr>
          <a:xfrm>
            <a:off x="688888" y="2785429"/>
            <a:ext cx="8934335" cy="1382421"/>
            <a:chOff x="0" y="0"/>
            <a:chExt cx="2380943" cy="368406"/>
          </a:xfrm>
        </p:grpSpPr>
        <p:sp>
          <p:nvSpPr>
            <p:cNvPr id="44" name="Freeform 44"/>
            <p:cNvSpPr/>
            <p:nvPr/>
          </p:nvSpPr>
          <p:spPr>
            <a:xfrm>
              <a:off x="0" y="0"/>
              <a:ext cx="2380943" cy="368406"/>
            </a:xfrm>
            <a:custGeom>
              <a:avLst/>
              <a:gdLst/>
              <a:ahLst/>
              <a:cxnLst/>
              <a:rect l="l" t="t" r="r" b="b"/>
              <a:pathLst>
                <a:path w="2380943" h="368406">
                  <a:moveTo>
                    <a:pt x="44193" y="0"/>
                  </a:moveTo>
                  <a:lnTo>
                    <a:pt x="2336750" y="0"/>
                  </a:lnTo>
                  <a:cubicBezTo>
                    <a:pt x="2361157" y="0"/>
                    <a:pt x="2380943" y="19786"/>
                    <a:pt x="2380943" y="44193"/>
                  </a:cubicBezTo>
                  <a:lnTo>
                    <a:pt x="2380943" y="324213"/>
                  </a:lnTo>
                  <a:cubicBezTo>
                    <a:pt x="2380943" y="348620"/>
                    <a:pt x="2361157" y="368406"/>
                    <a:pt x="2336750" y="368406"/>
                  </a:cubicBezTo>
                  <a:lnTo>
                    <a:pt x="44193" y="368406"/>
                  </a:lnTo>
                  <a:cubicBezTo>
                    <a:pt x="19786" y="368406"/>
                    <a:pt x="0" y="348620"/>
                    <a:pt x="0" y="324213"/>
                  </a:cubicBezTo>
                  <a:lnTo>
                    <a:pt x="0" y="44193"/>
                  </a:lnTo>
                  <a:cubicBezTo>
                    <a:pt x="0" y="19786"/>
                    <a:pt x="19786" y="0"/>
                    <a:pt x="44193" y="0"/>
                  </a:cubicBezTo>
                  <a:close/>
                </a:path>
              </a:pathLst>
            </a:custGeom>
            <a:solidFill>
              <a:srgbClr val="71A087"/>
            </a:solidFill>
          </p:spPr>
        </p:sp>
        <p:sp>
          <p:nvSpPr>
            <p:cNvPr id="45" name="TextBox 45"/>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6" name="TextBox 46"/>
          <p:cNvSpPr txBox="1"/>
          <p:nvPr/>
        </p:nvSpPr>
        <p:spPr>
          <a:xfrm>
            <a:off x="814893" y="2879078"/>
            <a:ext cx="8788133" cy="1209237"/>
          </a:xfrm>
          <a:prstGeom prst="rect">
            <a:avLst/>
          </a:prstGeom>
        </p:spPr>
        <p:txBody>
          <a:bodyPr lIns="0" tIns="0" rIns="0" bIns="0" rtlCol="0" anchor="t">
            <a:spAutoFit/>
          </a:bodyPr>
          <a:lstStyle/>
          <a:p>
            <a:pPr algn="ctr">
              <a:lnSpc>
                <a:spcPts val="3174"/>
              </a:lnSpc>
              <a:spcBef>
                <a:spcPct val="0"/>
              </a:spcBef>
            </a:pPr>
            <a:r>
              <a:rPr lang="en-US" sz="2267" dirty="0">
                <a:solidFill>
                  <a:srgbClr val="FFFFFF"/>
                </a:solidFill>
                <a:latin typeface="Poppins Italics"/>
              </a:rPr>
              <a:t>Digital is a major opportunity sector in the region and is key to the growth of the local economy with many digital businesses growing and offering exciting opportunities.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1A08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105713" y="573925"/>
            <a:ext cx="3103177" cy="3103177"/>
          </a:xfrm>
          <a:prstGeom prst="rect">
            <a:avLst/>
          </a:prstGeom>
        </p:spPr>
      </p:pic>
      <p:pic>
        <p:nvPicPr>
          <p:cNvPr id="3" name="Picture 3"/>
          <p:cNvPicPr>
            <a:picLocks noChangeAspect="1"/>
          </p:cNvPicPr>
          <p:nvPr/>
        </p:nvPicPr>
        <p:blipFill>
          <a:blip r:embed="rId3"/>
          <a:srcRect l="11468" r="9676"/>
          <a:stretch>
            <a:fillRect/>
          </a:stretch>
        </p:blipFill>
        <p:spPr>
          <a:xfrm>
            <a:off x="13814075" y="5143500"/>
            <a:ext cx="3686453" cy="2454349"/>
          </a:xfrm>
          <a:prstGeom prst="rect">
            <a:avLst/>
          </a:prstGeom>
        </p:spPr>
      </p:pic>
      <p:sp>
        <p:nvSpPr>
          <p:cNvPr id="4" name="TextBox 4"/>
          <p:cNvSpPr txBox="1"/>
          <p:nvPr/>
        </p:nvSpPr>
        <p:spPr>
          <a:xfrm>
            <a:off x="1028700" y="2344589"/>
            <a:ext cx="7057764" cy="1597240"/>
          </a:xfrm>
          <a:prstGeom prst="rect">
            <a:avLst/>
          </a:prstGeom>
        </p:spPr>
        <p:txBody>
          <a:bodyPr lIns="0" tIns="0" rIns="0" bIns="0" rtlCol="0" anchor="t">
            <a:spAutoFit/>
          </a:bodyPr>
          <a:lstStyle/>
          <a:p>
            <a:pPr marL="0" marR="0" lvl="0" indent="0" algn="l" defTabSz="914400" rtl="0" eaLnBrk="1" fontAlgn="auto" latinLnBrk="0" hangingPunct="1">
              <a:lnSpc>
                <a:spcPts val="11883"/>
              </a:lnSpc>
              <a:spcBef>
                <a:spcPts val="0"/>
              </a:spcBef>
              <a:spcAft>
                <a:spcPts val="0"/>
              </a:spcAft>
              <a:buClrTx/>
              <a:buSzTx/>
              <a:buFontTx/>
              <a:buNone/>
              <a:tabLst/>
              <a:defRPr/>
            </a:pPr>
            <a:r>
              <a:rPr kumimoji="0" lang="en-US" sz="11883" b="0" i="0" u="none" strike="noStrike" kern="1200" cap="none" spc="0" normalizeH="0" baseline="0" noProof="0">
                <a:ln>
                  <a:noFill/>
                </a:ln>
                <a:solidFill>
                  <a:srgbClr val="FFFFFF"/>
                </a:solidFill>
                <a:effectLst/>
                <a:uLnTx/>
                <a:uFillTx/>
                <a:latin typeface="Bebas Neue Bold"/>
                <a:ea typeface="+mn-ea"/>
                <a:cs typeface="+mn-cs"/>
              </a:rPr>
              <a:t>AMAZON</a:t>
            </a:r>
          </a:p>
        </p:txBody>
      </p:sp>
      <p:sp>
        <p:nvSpPr>
          <p:cNvPr id="5" name="TextBox 5"/>
          <p:cNvSpPr txBox="1"/>
          <p:nvPr/>
        </p:nvSpPr>
        <p:spPr>
          <a:xfrm>
            <a:off x="1078875" y="3899782"/>
            <a:ext cx="11864713" cy="5943093"/>
          </a:xfrm>
          <a:prstGeom prst="rect">
            <a:avLst/>
          </a:prstGeom>
        </p:spPr>
        <p:txBody>
          <a:bodyPr lIns="0" tIns="0" rIns="0" bIns="0" rtlCol="0" anchor="t">
            <a:spAutoFit/>
          </a:bodyPr>
          <a:lstStyle/>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is one of the world's largest online retailers and service providers, employing almost 1.5 million people globally.</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Amazon has a large Development Centre located in </a:t>
            </a:r>
            <a:r>
              <a:rPr kumimoji="0" lang="en-US" sz="2447" b="0" i="0" u="none" strike="noStrike" kern="1200" cap="none" spc="0" normalizeH="0" baseline="0" noProof="0">
                <a:ln>
                  <a:noFill/>
                </a:ln>
                <a:solidFill>
                  <a:srgbClr val="FFFFFF"/>
                </a:solidFill>
                <a:effectLst/>
                <a:uLnTx/>
                <a:uFillTx/>
                <a:latin typeface="Poppins Bold"/>
                <a:ea typeface="+mn-ea"/>
                <a:cs typeface="+mn-cs"/>
              </a:rPr>
              <a:t>Cambridge</a:t>
            </a:r>
            <a:r>
              <a:rPr kumimoji="0" lang="en-US" sz="2447" b="0" i="0" u="none" strike="noStrike" kern="1200" cap="none" spc="0" normalizeH="0" baseline="0" noProof="0">
                <a:ln>
                  <a:noFill/>
                </a:ln>
                <a:solidFill>
                  <a:srgbClr val="FFFFFF"/>
                </a:solidFill>
                <a:effectLst/>
                <a:uLnTx/>
                <a:uFillTx/>
                <a:latin typeface="Poppins"/>
                <a:ea typeface="+mn-ea"/>
                <a:cs typeface="+mn-cs"/>
              </a:rPr>
              <a:t>, with an array of opportunities for careers in Digital, working on cutting edge services including Amazon Alexa, Amazon Devices and Amazon Web Services. There is also a large distribution centre in </a:t>
            </a:r>
            <a:r>
              <a:rPr kumimoji="0" lang="en-US" sz="2447" b="0" i="0" u="none" strike="noStrike" kern="1200" cap="none" spc="0" normalizeH="0" baseline="0" noProof="0">
                <a:ln>
                  <a:noFill/>
                </a:ln>
                <a:solidFill>
                  <a:srgbClr val="FFFFFF"/>
                </a:solidFill>
                <a:effectLst/>
                <a:uLnTx/>
                <a:uFillTx/>
                <a:latin typeface="Poppins Bold"/>
                <a:ea typeface="+mn-ea"/>
                <a:cs typeface="+mn-cs"/>
              </a:rPr>
              <a:t>Peterborough</a:t>
            </a:r>
            <a:r>
              <a:rPr kumimoji="0" lang="en-US" sz="2447" b="0" i="0" u="none" strike="noStrike" kern="1200" cap="none" spc="0" normalizeH="0" baseline="0" noProof="0">
                <a:ln>
                  <a:noFill/>
                </a:ln>
                <a:solidFill>
                  <a:srgbClr val="FFFFFF"/>
                </a:solidFill>
                <a:effectLst/>
                <a:uLnTx/>
                <a:uFillTx/>
                <a:latin typeface="Poppins"/>
                <a:ea typeface="+mn-ea"/>
                <a:cs typeface="+mn-cs"/>
              </a:rPr>
              <a:t>, with opportunities in logistics.</a:t>
            </a:r>
          </a:p>
          <a:p>
            <a:pPr marL="0" marR="0" lvl="0" indent="0" algn="l" defTabSz="914400" rtl="0" eaLnBrk="1" fontAlgn="auto" latinLnBrk="0" hangingPunct="1">
              <a:lnSpc>
                <a:spcPts val="3915"/>
              </a:lnSpc>
              <a:spcBef>
                <a:spcPts val="0"/>
              </a:spcBef>
              <a:spcAft>
                <a:spcPts val="0"/>
              </a:spcAft>
              <a:buClrTx/>
              <a:buSzTx/>
              <a:buFontTx/>
              <a:buNone/>
              <a:tabLst/>
              <a:defRPr/>
            </a:pPr>
            <a:endParaRPr kumimoji="0" lang="en-US" sz="2447" b="0" i="0" u="none" strike="noStrike" kern="1200" cap="none" spc="0" normalizeH="0" baseline="0" noProof="0">
              <a:ln>
                <a:noFill/>
              </a:ln>
              <a:solidFill>
                <a:srgbClr val="FFFFFF"/>
              </a:solidFill>
              <a:effectLst/>
              <a:uLnTx/>
              <a:uFillTx/>
              <a:latin typeface="Poppins"/>
              <a:ea typeface="+mn-ea"/>
              <a:cs typeface="+mn-cs"/>
            </a:endParaRPr>
          </a:p>
          <a:p>
            <a:pPr marL="528410" marR="0" lvl="1" indent="-264205" algn="l" defTabSz="914400" rtl="0" eaLnBrk="1" fontAlgn="auto" latinLnBrk="0" hangingPunct="1">
              <a:lnSpc>
                <a:spcPts val="3915"/>
              </a:lnSpc>
              <a:spcBef>
                <a:spcPts val="0"/>
              </a:spcBef>
              <a:spcAft>
                <a:spcPts val="0"/>
              </a:spcAft>
              <a:buClrTx/>
              <a:buSzTx/>
              <a:buFont typeface="Arial"/>
              <a:buChar char="•"/>
              <a:tabLst/>
              <a:defRPr/>
            </a:pPr>
            <a:r>
              <a:rPr kumimoji="0" lang="en-US" sz="2447" b="0" i="0" u="none" strike="noStrike" kern="1200" cap="none" spc="0" normalizeH="0" baseline="0" noProof="0">
                <a:ln>
                  <a:noFill/>
                </a:ln>
                <a:solidFill>
                  <a:srgbClr val="FFFFFF"/>
                </a:solidFill>
                <a:effectLst/>
                <a:uLnTx/>
                <a:uFillTx/>
                <a:latin typeface="Poppins"/>
                <a:ea typeface="+mn-ea"/>
                <a:cs typeface="+mn-cs"/>
              </a:rPr>
              <a:t>Most of these digital roles will require at least A Levels and possibly a degree or equivalent qualification in Software Development or Computing.</a:t>
            </a:r>
          </a:p>
        </p:txBody>
      </p:sp>
      <p:sp>
        <p:nvSpPr>
          <p:cNvPr id="6" name="TextBox 6"/>
          <p:cNvSpPr txBox="1"/>
          <p:nvPr/>
        </p:nvSpPr>
        <p:spPr>
          <a:xfrm>
            <a:off x="1028700" y="1175433"/>
            <a:ext cx="4537872" cy="1208877"/>
          </a:xfrm>
          <a:prstGeom prst="rect">
            <a:avLst/>
          </a:prstGeom>
        </p:spPr>
        <p:txBody>
          <a:bodyPr lIns="0" tIns="0" rIns="0" bIns="0" rtlCol="0" anchor="t">
            <a:spAutoFit/>
          </a:bodyPr>
          <a:lstStyle/>
          <a:p>
            <a:pPr marL="0" marR="0" lvl="0" indent="0" algn="l" defTabSz="914400" rtl="0" eaLnBrk="1" fontAlgn="auto" latinLnBrk="0" hangingPunct="1">
              <a:lnSpc>
                <a:spcPts val="8968"/>
              </a:lnSpc>
              <a:spcBef>
                <a:spcPts val="0"/>
              </a:spcBef>
              <a:spcAft>
                <a:spcPts val="0"/>
              </a:spcAft>
              <a:buClrTx/>
              <a:buSzTx/>
              <a:buFontTx/>
              <a:buNone/>
              <a:tabLst/>
              <a:defRPr/>
            </a:pPr>
            <a:r>
              <a:rPr kumimoji="0" lang="en-US" sz="8968" b="0" i="0" u="none" strike="noStrike" kern="1200" cap="none" spc="0" normalizeH="0" baseline="0" noProof="0">
                <a:ln>
                  <a:noFill/>
                </a:ln>
                <a:solidFill>
                  <a:srgbClr val="7D0D4D"/>
                </a:solidFill>
                <a:effectLst/>
                <a:uLnTx/>
                <a:uFillTx/>
                <a:latin typeface="Bebas Neue Bold"/>
                <a:ea typeface="+mn-ea"/>
                <a:cs typeface="+mn-cs"/>
              </a:rPr>
              <a:t>working at</a:t>
            </a: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89284" y="213970"/>
            <a:ext cx="5601271" cy="814730"/>
          </a:xfrm>
          <a:prstGeom prst="rect">
            <a:avLst/>
          </a:prstGeom>
        </p:spPr>
      </p:pic>
      <p:sp>
        <p:nvSpPr>
          <p:cNvPr id="8" name="TextBox 8"/>
          <p:cNvSpPr txBox="1"/>
          <p:nvPr/>
        </p:nvSpPr>
        <p:spPr>
          <a:xfrm>
            <a:off x="1267181" y="373380"/>
            <a:ext cx="4645478" cy="655320"/>
          </a:xfrm>
          <a:prstGeom prst="rect">
            <a:avLst/>
          </a:prstGeom>
        </p:spPr>
        <p:txBody>
          <a:bodyPr lIns="0" tIns="0" rIns="0" bIns="0" rtlCol="0" anchor="t">
            <a:spAutoFit/>
          </a:bodyPr>
          <a:lstStyle/>
          <a:p>
            <a:pPr marL="0" marR="0" lvl="0" indent="0" algn="l" defTabSz="914400" rtl="0" eaLnBrk="1" fontAlgn="auto" latinLnBrk="0" hangingPunct="1">
              <a:lnSpc>
                <a:spcPts val="4800"/>
              </a:lnSpc>
              <a:spcBef>
                <a:spcPts val="0"/>
              </a:spcBef>
              <a:spcAft>
                <a:spcPts val="0"/>
              </a:spcAft>
              <a:buClrTx/>
              <a:buSzTx/>
              <a:buFontTx/>
              <a:buNone/>
              <a:tabLst/>
              <a:defRPr/>
            </a:pPr>
            <a:r>
              <a:rPr kumimoji="0" lang="en-US" sz="4800" b="0" i="0" u="none" strike="noStrike" kern="1200" cap="none" spc="0" normalizeH="0" baseline="0" noProof="0">
                <a:ln>
                  <a:noFill/>
                </a:ln>
                <a:solidFill>
                  <a:srgbClr val="D8B448"/>
                </a:solidFill>
                <a:effectLst/>
                <a:uLnTx/>
                <a:uFillTx/>
                <a:latin typeface="Bebas Neue Bold"/>
                <a:ea typeface="+mn-ea"/>
                <a:cs typeface="+mn-cs"/>
              </a:rPr>
              <a:t>EMPLOYER PROFILE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1032724" y="-60240"/>
            <a:ext cx="3621436" cy="3621436"/>
            <a:chOff x="0" y="0"/>
            <a:chExt cx="6238240" cy="6238240"/>
          </a:xfrm>
        </p:grpSpPr>
        <p:sp>
          <p:nvSpPr>
            <p:cNvPr id="3" name="Freeform 3"/>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4" name="Group 4"/>
          <p:cNvGrpSpPr/>
          <p:nvPr/>
        </p:nvGrpSpPr>
        <p:grpSpPr>
          <a:xfrm>
            <a:off x="14666564" y="-60240"/>
            <a:ext cx="3621436" cy="3621436"/>
            <a:chOff x="0" y="0"/>
            <a:chExt cx="6238240" cy="6238240"/>
          </a:xfrm>
        </p:grpSpPr>
        <p:sp>
          <p:nvSpPr>
            <p:cNvPr id="5" name="Freeform 5"/>
            <p:cNvSpPr/>
            <p:nvPr/>
          </p:nvSpPr>
          <p:spPr>
            <a:xfrm>
              <a:off x="0" y="0"/>
              <a:ext cx="6238240" cy="6238240"/>
            </a:xfrm>
            <a:custGeom>
              <a:avLst/>
              <a:gdLst/>
              <a:ahLst/>
              <a:cxnLst/>
              <a:rect l="l" t="t" r="r" b="b"/>
              <a:pathLst>
                <a:path w="6238240" h="6238240">
                  <a:moveTo>
                    <a:pt x="3119120" y="0"/>
                  </a:moveTo>
                  <a:lnTo>
                    <a:pt x="0" y="0"/>
                  </a:lnTo>
                  <a:lnTo>
                    <a:pt x="0" y="4787900"/>
                  </a:lnTo>
                  <a:lnTo>
                    <a:pt x="3119120" y="6238240"/>
                  </a:lnTo>
                  <a:lnTo>
                    <a:pt x="6238240" y="4787900"/>
                  </a:lnTo>
                  <a:lnTo>
                    <a:pt x="6238240" y="0"/>
                  </a:lnTo>
                  <a:lnTo>
                    <a:pt x="3119120" y="0"/>
                  </a:lnTo>
                  <a:close/>
                </a:path>
              </a:pathLst>
            </a:custGeom>
            <a:solidFill>
              <a:srgbClr val="231F20"/>
            </a:solidFill>
          </p:spPr>
        </p:sp>
      </p:grpSp>
      <p:grpSp>
        <p:nvGrpSpPr>
          <p:cNvPr id="6" name="Group 6"/>
          <p:cNvGrpSpPr/>
          <p:nvPr/>
        </p:nvGrpSpPr>
        <p:grpSpPr>
          <a:xfrm>
            <a:off x="12229200" y="3423600"/>
            <a:ext cx="4917600" cy="4118400"/>
            <a:chOff x="0" y="0"/>
            <a:chExt cx="812800" cy="769416"/>
          </a:xfrm>
        </p:grpSpPr>
        <p:sp>
          <p:nvSpPr>
            <p:cNvPr id="7" name="Freeform 7"/>
            <p:cNvSpPr/>
            <p:nvPr/>
          </p:nvSpPr>
          <p:spPr>
            <a:xfrm>
              <a:off x="130998" y="0"/>
              <a:ext cx="550803" cy="769416"/>
            </a:xfrm>
            <a:custGeom>
              <a:avLst/>
              <a:gdLst/>
              <a:ahLst/>
              <a:cxnLst/>
              <a:rect l="l" t="t" r="r" b="b"/>
              <a:pathLst>
                <a:path w="550803" h="769416">
                  <a:moveTo>
                    <a:pt x="275402" y="0"/>
                  </a:moveTo>
                  <a:cubicBezTo>
                    <a:pt x="440080" y="56075"/>
                    <a:pt x="550804" y="210745"/>
                    <a:pt x="550804" y="384708"/>
                  </a:cubicBezTo>
                  <a:cubicBezTo>
                    <a:pt x="550804" y="558671"/>
                    <a:pt x="440080" y="713341"/>
                    <a:pt x="275402" y="769416"/>
                  </a:cubicBezTo>
                  <a:cubicBezTo>
                    <a:pt x="110724" y="713341"/>
                    <a:pt x="0" y="558671"/>
                    <a:pt x="0" y="384708"/>
                  </a:cubicBezTo>
                  <a:cubicBezTo>
                    <a:pt x="0" y="210745"/>
                    <a:pt x="110724" y="56075"/>
                    <a:pt x="275402" y="0"/>
                  </a:cubicBezTo>
                  <a:close/>
                </a:path>
              </a:pathLst>
            </a:custGeom>
            <a:solidFill>
              <a:srgbClr val="231F20"/>
            </a:solidFill>
          </p:spPr>
        </p:sp>
        <p:sp>
          <p:nvSpPr>
            <p:cNvPr id="8" name="TextBox 8"/>
            <p:cNvSpPr txBox="1"/>
            <p:nvPr/>
          </p:nvSpPr>
          <p:spPr>
            <a:xfrm>
              <a:off x="76200" y="-76200"/>
              <a:ext cx="660400" cy="812800"/>
            </a:xfrm>
            <a:prstGeom prst="rect">
              <a:avLst/>
            </a:prstGeom>
          </p:spPr>
          <p:txBody>
            <a:bodyPr lIns="50800" tIns="50800" rIns="50800" bIns="50800" rtlCol="0" anchor="ctr"/>
            <a:lstStyle/>
            <a:p>
              <a:pPr algn="ctr">
                <a:lnSpc>
                  <a:spcPts val="5120"/>
                </a:lnSpc>
              </a:pPr>
              <a:r>
                <a:rPr lang="en-US" sz="3200" dirty="0">
                  <a:solidFill>
                    <a:srgbClr val="FFFFFF"/>
                  </a:solidFill>
                  <a:latin typeface="Poppins Bold"/>
                </a:rPr>
                <a:t>Skills</a:t>
              </a:r>
            </a:p>
            <a:p>
              <a:pPr algn="ctr">
                <a:lnSpc>
                  <a:spcPts val="3039"/>
                </a:lnSpc>
              </a:pPr>
              <a:r>
                <a:rPr lang="en-US" sz="1899" dirty="0">
                  <a:solidFill>
                    <a:srgbClr val="FFFFFF"/>
                  </a:solidFill>
                  <a:latin typeface="Poppins"/>
                </a:rPr>
                <a:t>Creative Thinking</a:t>
              </a:r>
            </a:p>
            <a:p>
              <a:pPr algn="ctr">
                <a:lnSpc>
                  <a:spcPts val="3039"/>
                </a:lnSpc>
              </a:pPr>
              <a:r>
                <a:rPr lang="en-US" sz="1899" dirty="0">
                  <a:solidFill>
                    <a:srgbClr val="FFFFFF"/>
                  </a:solidFill>
                  <a:latin typeface="Poppins"/>
                </a:rPr>
                <a:t>IT skills</a:t>
              </a:r>
            </a:p>
            <a:p>
              <a:pPr algn="ctr">
                <a:lnSpc>
                  <a:spcPts val="3039"/>
                </a:lnSpc>
              </a:pPr>
              <a:r>
                <a:rPr lang="en-US" sz="1899" dirty="0">
                  <a:solidFill>
                    <a:srgbClr val="FFFFFF"/>
                  </a:solidFill>
                  <a:latin typeface="Poppins"/>
                </a:rPr>
                <a:t>Communication</a:t>
              </a:r>
            </a:p>
            <a:p>
              <a:pPr algn="ctr">
                <a:lnSpc>
                  <a:spcPts val="3039"/>
                </a:lnSpc>
              </a:pPr>
              <a:r>
                <a:rPr lang="en-US" sz="1899" dirty="0">
                  <a:solidFill>
                    <a:srgbClr val="FFFFFF"/>
                  </a:solidFill>
                  <a:latin typeface="Poppins"/>
                </a:rPr>
                <a:t>Working as part of a </a:t>
              </a:r>
            </a:p>
            <a:p>
              <a:pPr algn="ctr">
                <a:lnSpc>
                  <a:spcPts val="3039"/>
                </a:lnSpc>
              </a:pPr>
              <a:r>
                <a:rPr lang="en-US" sz="1899" dirty="0">
                  <a:solidFill>
                    <a:srgbClr val="FFFFFF"/>
                  </a:solidFill>
                  <a:latin typeface="Poppins"/>
                </a:rPr>
                <a:t>team</a:t>
              </a:r>
            </a:p>
          </p:txBody>
        </p:sp>
      </p:grpSp>
      <p:grpSp>
        <p:nvGrpSpPr>
          <p:cNvPr id="9" name="Group 9"/>
          <p:cNvGrpSpPr/>
          <p:nvPr/>
        </p:nvGrpSpPr>
        <p:grpSpPr>
          <a:xfrm>
            <a:off x="688888" y="1341150"/>
            <a:ext cx="9040143" cy="1382421"/>
            <a:chOff x="0" y="0"/>
            <a:chExt cx="2380943" cy="364094"/>
          </a:xfrm>
        </p:grpSpPr>
        <p:sp>
          <p:nvSpPr>
            <p:cNvPr id="10" name="Freeform 10"/>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11" name="TextBox 11"/>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grpSp>
        <p:nvGrpSpPr>
          <p:cNvPr id="12" name="Group 12"/>
          <p:cNvGrpSpPr/>
          <p:nvPr/>
        </p:nvGrpSpPr>
        <p:grpSpPr>
          <a:xfrm>
            <a:off x="958589" y="4441958"/>
            <a:ext cx="5441381" cy="3199868"/>
            <a:chOff x="0" y="0"/>
            <a:chExt cx="6586034" cy="3872994"/>
          </a:xfrm>
        </p:grpSpPr>
        <p:sp>
          <p:nvSpPr>
            <p:cNvPr id="13" name="Freeform 13"/>
            <p:cNvSpPr/>
            <p:nvPr/>
          </p:nvSpPr>
          <p:spPr>
            <a:xfrm>
              <a:off x="0" y="0"/>
              <a:ext cx="6586034" cy="3872994"/>
            </a:xfrm>
            <a:custGeom>
              <a:avLst/>
              <a:gdLst/>
              <a:ahLst/>
              <a:cxnLst/>
              <a:rect l="l" t="t" r="r" b="b"/>
              <a:pathLst>
                <a:path w="6586034" h="3872994">
                  <a:moveTo>
                    <a:pt x="6586034" y="279400"/>
                  </a:moveTo>
                  <a:lnTo>
                    <a:pt x="6586034" y="0"/>
                  </a:lnTo>
                  <a:lnTo>
                    <a:pt x="0" y="0"/>
                  </a:lnTo>
                  <a:lnTo>
                    <a:pt x="0" y="3872994"/>
                  </a:lnTo>
                  <a:lnTo>
                    <a:pt x="6586034" y="3872994"/>
                  </a:lnTo>
                  <a:lnTo>
                    <a:pt x="6586034" y="279400"/>
                  </a:lnTo>
                  <a:close/>
                  <a:moveTo>
                    <a:pt x="6507293" y="279400"/>
                  </a:moveTo>
                  <a:lnTo>
                    <a:pt x="6507293" y="3794254"/>
                  </a:lnTo>
                  <a:lnTo>
                    <a:pt x="78740" y="3794254"/>
                  </a:lnTo>
                  <a:lnTo>
                    <a:pt x="78740" y="78740"/>
                  </a:lnTo>
                  <a:lnTo>
                    <a:pt x="6507293" y="78740"/>
                  </a:lnTo>
                  <a:lnTo>
                    <a:pt x="6507293" y="279400"/>
                  </a:lnTo>
                  <a:close/>
                </a:path>
              </a:pathLst>
            </a:custGeom>
            <a:solidFill>
              <a:srgbClr val="000000"/>
            </a:solidFill>
          </p:spPr>
        </p:sp>
      </p:grpSp>
      <p:grpSp>
        <p:nvGrpSpPr>
          <p:cNvPr id="14" name="Group 14"/>
          <p:cNvGrpSpPr/>
          <p:nvPr/>
        </p:nvGrpSpPr>
        <p:grpSpPr>
          <a:xfrm>
            <a:off x="6643587" y="4441958"/>
            <a:ext cx="5767182" cy="3199868"/>
            <a:chOff x="0" y="0"/>
            <a:chExt cx="6980370" cy="3872994"/>
          </a:xfrm>
        </p:grpSpPr>
        <p:sp>
          <p:nvSpPr>
            <p:cNvPr id="15" name="Freeform 15"/>
            <p:cNvSpPr/>
            <p:nvPr/>
          </p:nvSpPr>
          <p:spPr>
            <a:xfrm>
              <a:off x="0" y="0"/>
              <a:ext cx="6980370" cy="3872994"/>
            </a:xfrm>
            <a:custGeom>
              <a:avLst/>
              <a:gdLst/>
              <a:ahLst/>
              <a:cxnLst/>
              <a:rect l="l" t="t" r="r" b="b"/>
              <a:pathLst>
                <a:path w="6980370" h="3872994">
                  <a:moveTo>
                    <a:pt x="6980370" y="279400"/>
                  </a:moveTo>
                  <a:lnTo>
                    <a:pt x="6980370" y="0"/>
                  </a:lnTo>
                  <a:lnTo>
                    <a:pt x="0" y="0"/>
                  </a:lnTo>
                  <a:lnTo>
                    <a:pt x="0" y="3872994"/>
                  </a:lnTo>
                  <a:lnTo>
                    <a:pt x="6980370" y="3872994"/>
                  </a:lnTo>
                  <a:lnTo>
                    <a:pt x="6980370" y="279400"/>
                  </a:lnTo>
                  <a:close/>
                  <a:moveTo>
                    <a:pt x="6901630" y="279400"/>
                  </a:moveTo>
                  <a:lnTo>
                    <a:pt x="6901630" y="3794254"/>
                  </a:lnTo>
                  <a:lnTo>
                    <a:pt x="78740" y="3794254"/>
                  </a:lnTo>
                  <a:lnTo>
                    <a:pt x="78740" y="78740"/>
                  </a:lnTo>
                  <a:lnTo>
                    <a:pt x="6901630" y="78740"/>
                  </a:lnTo>
                  <a:lnTo>
                    <a:pt x="6901630" y="279400"/>
                  </a:lnTo>
                  <a:close/>
                </a:path>
              </a:pathLst>
            </a:custGeom>
            <a:solidFill>
              <a:srgbClr val="000000"/>
            </a:solidFill>
          </p:spPr>
        </p:sp>
      </p:grpSp>
      <p:grpSp>
        <p:nvGrpSpPr>
          <p:cNvPr id="16" name="Group 16"/>
          <p:cNvGrpSpPr/>
          <p:nvPr/>
        </p:nvGrpSpPr>
        <p:grpSpPr>
          <a:xfrm>
            <a:off x="3297636" y="7047587"/>
            <a:ext cx="11616224" cy="2335287"/>
            <a:chOff x="0" y="0"/>
            <a:chExt cx="3059417" cy="615055"/>
          </a:xfrm>
        </p:grpSpPr>
        <p:sp>
          <p:nvSpPr>
            <p:cNvPr id="17" name="Freeform 17"/>
            <p:cNvSpPr/>
            <p:nvPr/>
          </p:nvSpPr>
          <p:spPr>
            <a:xfrm>
              <a:off x="0" y="0"/>
              <a:ext cx="3059417" cy="615055"/>
            </a:xfrm>
            <a:custGeom>
              <a:avLst/>
              <a:gdLst/>
              <a:ahLst/>
              <a:cxnLst/>
              <a:rect l="l" t="t" r="r" b="b"/>
              <a:pathLst>
                <a:path w="3059417" h="615055">
                  <a:moveTo>
                    <a:pt x="3059417" y="307527"/>
                  </a:moveTo>
                  <a:lnTo>
                    <a:pt x="2653017" y="0"/>
                  </a:lnTo>
                  <a:lnTo>
                    <a:pt x="2653017" y="203200"/>
                  </a:lnTo>
                  <a:lnTo>
                    <a:pt x="0" y="203200"/>
                  </a:lnTo>
                  <a:lnTo>
                    <a:pt x="0" y="411855"/>
                  </a:lnTo>
                  <a:lnTo>
                    <a:pt x="2653017" y="411855"/>
                  </a:lnTo>
                  <a:lnTo>
                    <a:pt x="2653017" y="615055"/>
                  </a:lnTo>
                  <a:lnTo>
                    <a:pt x="3059417" y="307527"/>
                  </a:lnTo>
                  <a:close/>
                </a:path>
              </a:pathLst>
            </a:custGeom>
            <a:solidFill>
              <a:srgbClr val="231F20"/>
            </a:solidFill>
          </p:spPr>
        </p:sp>
        <p:sp>
          <p:nvSpPr>
            <p:cNvPr id="18" name="TextBox 18"/>
            <p:cNvSpPr txBox="1"/>
            <p:nvPr/>
          </p:nvSpPr>
          <p:spPr>
            <a:xfrm>
              <a:off x="0" y="88900"/>
              <a:ext cx="711200" cy="520700"/>
            </a:xfrm>
            <a:prstGeom prst="rect">
              <a:avLst/>
            </a:prstGeom>
          </p:spPr>
          <p:txBody>
            <a:bodyPr lIns="50800" tIns="50800" rIns="50800" bIns="50800" rtlCol="0" anchor="ctr"/>
            <a:lstStyle/>
            <a:p>
              <a:pPr algn="ctr">
                <a:lnSpc>
                  <a:spcPts val="3839"/>
                </a:lnSpc>
              </a:pPr>
              <a:endParaRPr/>
            </a:p>
          </p:txBody>
        </p:sp>
      </p:grpSp>
      <p:pic>
        <p:nvPicPr>
          <p:cNvPr id="19" name="Picture 19"/>
          <p:cNvPicPr>
            <a:picLocks noChangeAspect="1"/>
          </p:cNvPicPr>
          <p:nvPr/>
        </p:nvPicPr>
        <p:blipFill>
          <a:blip r:embed="rId2"/>
          <a:srcRect/>
          <a:stretch>
            <a:fillRect/>
          </a:stretch>
        </p:blipFill>
        <p:spPr>
          <a:xfrm>
            <a:off x="4504592" y="7863046"/>
            <a:ext cx="704367" cy="704367"/>
          </a:xfrm>
          <a:prstGeom prst="rect">
            <a:avLst/>
          </a:prstGeom>
        </p:spPr>
      </p:pic>
      <p:pic>
        <p:nvPicPr>
          <p:cNvPr id="20" name="Picture 20"/>
          <p:cNvPicPr>
            <a:picLocks noChangeAspect="1"/>
          </p:cNvPicPr>
          <p:nvPr/>
        </p:nvPicPr>
        <p:blipFill>
          <a:blip r:embed="rId3"/>
          <a:srcRect/>
          <a:stretch>
            <a:fillRect/>
          </a:stretch>
        </p:blipFill>
        <p:spPr>
          <a:xfrm>
            <a:off x="11140249" y="7855255"/>
            <a:ext cx="719951" cy="719951"/>
          </a:xfrm>
          <a:prstGeom prst="rect">
            <a:avLst/>
          </a:prstGeom>
        </p:spPr>
      </p:pic>
      <p:pic>
        <p:nvPicPr>
          <p:cNvPr id="21" name="Picture 21"/>
          <p:cNvPicPr>
            <a:picLocks noChangeAspect="1"/>
          </p:cNvPicPr>
          <p:nvPr/>
        </p:nvPicPr>
        <p:blipFill>
          <a:blip r:embed="rId4"/>
          <a:srcRect t="906" b="906"/>
          <a:stretch>
            <a:fillRect/>
          </a:stretch>
        </p:blipFill>
        <p:spPr>
          <a:xfrm>
            <a:off x="1106701" y="7569438"/>
            <a:ext cx="1467035" cy="1585067"/>
          </a:xfrm>
          <a:prstGeom prst="rect">
            <a:avLst/>
          </a:prstGeom>
        </p:spPr>
      </p:pic>
      <p:pic>
        <p:nvPicPr>
          <p:cNvPr id="22" name="Picture 22"/>
          <p:cNvPicPr>
            <a:picLocks noChangeAspect="1"/>
          </p:cNvPicPr>
          <p:nvPr/>
        </p:nvPicPr>
        <p:blipFill>
          <a:blip r:embed="rId5"/>
          <a:srcRect/>
          <a:stretch>
            <a:fillRect/>
          </a:stretch>
        </p:blipFill>
        <p:spPr>
          <a:xfrm>
            <a:off x="15333354" y="7421614"/>
            <a:ext cx="1401972" cy="1587233"/>
          </a:xfrm>
          <a:prstGeom prst="rect">
            <a:avLst/>
          </a:prstGeom>
        </p:spPr>
      </p:pic>
      <p:pic>
        <p:nvPicPr>
          <p:cNvPr id="23" name="Picture 23"/>
          <p:cNvPicPr>
            <a:picLocks noChangeAspect="1"/>
          </p:cNvPicPr>
          <p:nvPr/>
        </p:nvPicPr>
        <p:blipFill>
          <a:blip r:embed="rId6"/>
          <a:srcRect/>
          <a:stretch>
            <a:fillRect/>
          </a:stretch>
        </p:blipFill>
        <p:spPr>
          <a:xfrm>
            <a:off x="10055758" y="242818"/>
            <a:ext cx="1008291" cy="993946"/>
          </a:xfrm>
          <a:prstGeom prst="rect">
            <a:avLst/>
          </a:prstGeom>
        </p:spPr>
      </p:pic>
      <p:sp>
        <p:nvSpPr>
          <p:cNvPr id="24" name="TextBox 24"/>
          <p:cNvSpPr txBox="1"/>
          <p:nvPr/>
        </p:nvSpPr>
        <p:spPr>
          <a:xfrm>
            <a:off x="4056048" y="474057"/>
            <a:ext cx="6597504" cy="770890"/>
          </a:xfrm>
          <a:prstGeom prst="rect">
            <a:avLst/>
          </a:prstGeom>
        </p:spPr>
        <p:txBody>
          <a:bodyPr lIns="0" tIns="0" rIns="0" bIns="0" rtlCol="0" anchor="t">
            <a:spAutoFit/>
          </a:bodyPr>
          <a:lstStyle/>
          <a:p>
            <a:pPr>
              <a:lnSpc>
                <a:spcPts val="5600"/>
              </a:lnSpc>
            </a:pPr>
            <a:r>
              <a:rPr lang="en-US" sz="5600">
                <a:solidFill>
                  <a:srgbClr val="000000"/>
                </a:solidFill>
                <a:latin typeface="Bebas Neue Bold"/>
              </a:rPr>
              <a:t>ADVANCED MANUFACTURING</a:t>
            </a:r>
          </a:p>
        </p:txBody>
      </p:sp>
      <p:sp>
        <p:nvSpPr>
          <p:cNvPr id="25" name="TextBox 25"/>
          <p:cNvSpPr txBox="1"/>
          <p:nvPr/>
        </p:nvSpPr>
        <p:spPr>
          <a:xfrm>
            <a:off x="11032724"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Average Salary:</a:t>
            </a:r>
          </a:p>
        </p:txBody>
      </p:sp>
      <p:sp>
        <p:nvSpPr>
          <p:cNvPr id="26" name="TextBox 26"/>
          <p:cNvSpPr txBox="1"/>
          <p:nvPr/>
        </p:nvSpPr>
        <p:spPr>
          <a:xfrm>
            <a:off x="1028700" y="464215"/>
            <a:ext cx="4537872" cy="876935"/>
          </a:xfrm>
          <a:prstGeom prst="rect">
            <a:avLst/>
          </a:prstGeom>
        </p:spPr>
        <p:txBody>
          <a:bodyPr lIns="0" tIns="0" rIns="0" bIns="0" rtlCol="0" anchor="t">
            <a:spAutoFit/>
          </a:bodyPr>
          <a:lstStyle/>
          <a:p>
            <a:pPr>
              <a:lnSpc>
                <a:spcPts val="6399"/>
              </a:lnSpc>
            </a:pPr>
            <a:r>
              <a:rPr lang="en-US" sz="6399">
                <a:solidFill>
                  <a:srgbClr val="B91646"/>
                </a:solidFill>
                <a:latin typeface="Bebas Neue Bold"/>
              </a:rPr>
              <a:t>CAREERS IN</a:t>
            </a:r>
          </a:p>
        </p:txBody>
      </p:sp>
      <p:sp>
        <p:nvSpPr>
          <p:cNvPr id="27" name="TextBox 27"/>
          <p:cNvSpPr txBox="1"/>
          <p:nvPr/>
        </p:nvSpPr>
        <p:spPr>
          <a:xfrm>
            <a:off x="14654160" y="239742"/>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Number of Jobs:</a:t>
            </a:r>
          </a:p>
        </p:txBody>
      </p:sp>
      <p:sp>
        <p:nvSpPr>
          <p:cNvPr id="28" name="TextBox 28"/>
          <p:cNvSpPr txBox="1"/>
          <p:nvPr/>
        </p:nvSpPr>
        <p:spPr>
          <a:xfrm>
            <a:off x="7601132" y="1886323"/>
            <a:ext cx="9525" cy="580390"/>
          </a:xfrm>
          <a:prstGeom prst="rect">
            <a:avLst/>
          </a:prstGeom>
        </p:spPr>
        <p:txBody>
          <a:bodyPr lIns="0" tIns="0" rIns="0" bIns="0" rtlCol="0" anchor="t">
            <a:spAutoFit/>
          </a:bodyPr>
          <a:lstStyle/>
          <a:p>
            <a:pPr algn="ctr">
              <a:lnSpc>
                <a:spcPts val="4759"/>
              </a:lnSpc>
            </a:pPr>
            <a:endParaRPr/>
          </a:p>
        </p:txBody>
      </p:sp>
      <p:sp>
        <p:nvSpPr>
          <p:cNvPr id="29" name="TextBox 29"/>
          <p:cNvSpPr txBox="1"/>
          <p:nvPr/>
        </p:nvSpPr>
        <p:spPr>
          <a:xfrm>
            <a:off x="868689" y="1416741"/>
            <a:ext cx="8892210" cy="1500505"/>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Poppins Bold Italics"/>
              </a:rPr>
              <a:t>The production of goods using cutting edge technologies and techniques</a:t>
            </a:r>
          </a:p>
          <a:p>
            <a:pPr algn="ctr">
              <a:lnSpc>
                <a:spcPts val="3919"/>
              </a:lnSpc>
              <a:spcBef>
                <a:spcPct val="0"/>
              </a:spcBef>
            </a:pPr>
            <a:endParaRPr lang="en-US" sz="2799">
              <a:solidFill>
                <a:srgbClr val="FFFFFF"/>
              </a:solidFill>
              <a:latin typeface="Poppins Bold Italics"/>
            </a:endParaRPr>
          </a:p>
        </p:txBody>
      </p:sp>
      <p:sp>
        <p:nvSpPr>
          <p:cNvPr id="30" name="TextBox 30"/>
          <p:cNvSpPr txBox="1"/>
          <p:nvPr/>
        </p:nvSpPr>
        <p:spPr>
          <a:xfrm>
            <a:off x="958589" y="4480058"/>
            <a:ext cx="5441381"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Early Career Opportunities</a:t>
            </a:r>
          </a:p>
        </p:txBody>
      </p:sp>
      <p:sp>
        <p:nvSpPr>
          <p:cNvPr id="31" name="TextBox 31"/>
          <p:cNvSpPr txBox="1"/>
          <p:nvPr/>
        </p:nvSpPr>
        <p:spPr>
          <a:xfrm>
            <a:off x="1465212" y="5187266"/>
            <a:ext cx="4428135" cy="2284730"/>
          </a:xfrm>
          <a:prstGeom prst="rect">
            <a:avLst/>
          </a:prstGeom>
        </p:spPr>
        <p:txBody>
          <a:bodyPr lIns="0" tIns="0" rIns="0" bIns="0" rtlCol="0" anchor="t">
            <a:spAutoFit/>
          </a:bodyPr>
          <a:lstStyle/>
          <a:p>
            <a:pPr marL="410211" lvl="1" indent="-205106">
              <a:lnSpc>
                <a:spcPts val="3040"/>
              </a:lnSpc>
              <a:buFont typeface="Arial"/>
              <a:buChar char="•"/>
            </a:pPr>
            <a:r>
              <a:rPr lang="en-US" sz="1900">
                <a:solidFill>
                  <a:srgbClr val="000000"/>
                </a:solidFill>
                <a:latin typeface="Poppins"/>
              </a:rPr>
              <a:t>Computer-aided Design Technician</a:t>
            </a:r>
          </a:p>
          <a:p>
            <a:pPr marL="410211" lvl="1" indent="-205106">
              <a:lnSpc>
                <a:spcPts val="3040"/>
              </a:lnSpc>
              <a:buFont typeface="Arial"/>
              <a:buChar char="•"/>
            </a:pPr>
            <a:r>
              <a:rPr lang="en-US" sz="1900">
                <a:solidFill>
                  <a:srgbClr val="000000"/>
                </a:solidFill>
                <a:latin typeface="Poppins"/>
              </a:rPr>
              <a:t>Robotics Engineer</a:t>
            </a:r>
          </a:p>
          <a:p>
            <a:pPr marL="410211" lvl="1" indent="-205106">
              <a:lnSpc>
                <a:spcPts val="3040"/>
              </a:lnSpc>
              <a:buFont typeface="Arial"/>
              <a:buChar char="•"/>
            </a:pPr>
            <a:r>
              <a:rPr lang="en-US" sz="1900">
                <a:solidFill>
                  <a:srgbClr val="000000"/>
                </a:solidFill>
                <a:latin typeface="Poppins"/>
              </a:rPr>
              <a:t>Wielder</a:t>
            </a:r>
          </a:p>
          <a:p>
            <a:pPr marL="410211" lvl="1" indent="-205106">
              <a:lnSpc>
                <a:spcPts val="3040"/>
              </a:lnSpc>
              <a:buFont typeface="Arial"/>
              <a:buChar char="•"/>
            </a:pPr>
            <a:r>
              <a:rPr lang="en-US" sz="1900">
                <a:solidFill>
                  <a:srgbClr val="000000"/>
                </a:solidFill>
                <a:latin typeface="Poppins"/>
              </a:rPr>
              <a:t>Production Engineer</a:t>
            </a:r>
          </a:p>
          <a:p>
            <a:pPr marL="410211" lvl="1" indent="-205106">
              <a:lnSpc>
                <a:spcPts val="3040"/>
              </a:lnSpc>
              <a:buFont typeface="Arial"/>
              <a:buChar char="•"/>
            </a:pPr>
            <a:r>
              <a:rPr lang="en-US" sz="1900">
                <a:solidFill>
                  <a:srgbClr val="000000"/>
                </a:solidFill>
                <a:latin typeface="Poppins"/>
              </a:rPr>
              <a:t>Factory Operative </a:t>
            </a:r>
          </a:p>
        </p:txBody>
      </p:sp>
      <p:sp>
        <p:nvSpPr>
          <p:cNvPr id="32" name="TextBox 32"/>
          <p:cNvSpPr txBox="1"/>
          <p:nvPr/>
        </p:nvSpPr>
        <p:spPr>
          <a:xfrm>
            <a:off x="7404298" y="4480058"/>
            <a:ext cx="4164955" cy="481330"/>
          </a:xfrm>
          <a:prstGeom prst="rect">
            <a:avLst/>
          </a:prstGeom>
        </p:spPr>
        <p:txBody>
          <a:bodyPr lIns="0" tIns="0" rIns="0" bIns="0" rtlCol="0" anchor="t">
            <a:spAutoFit/>
          </a:bodyPr>
          <a:lstStyle/>
          <a:p>
            <a:pPr algn="ctr">
              <a:lnSpc>
                <a:spcPts val="3919"/>
              </a:lnSpc>
            </a:pPr>
            <a:r>
              <a:rPr lang="en-US" sz="2799">
                <a:solidFill>
                  <a:srgbClr val="000000"/>
                </a:solidFill>
                <a:latin typeface="Canva Sans 1 Bold"/>
              </a:rPr>
              <a:t>Essential Qualifications </a:t>
            </a:r>
          </a:p>
        </p:txBody>
      </p:sp>
      <p:sp>
        <p:nvSpPr>
          <p:cNvPr id="33" name="TextBox 33"/>
          <p:cNvSpPr txBox="1"/>
          <p:nvPr/>
        </p:nvSpPr>
        <p:spPr>
          <a:xfrm>
            <a:off x="6872872" y="4906980"/>
            <a:ext cx="5308612" cy="2665730"/>
          </a:xfrm>
          <a:prstGeom prst="rect">
            <a:avLst/>
          </a:prstGeom>
        </p:spPr>
        <p:txBody>
          <a:bodyPr lIns="0" tIns="0" rIns="0" bIns="0" rtlCol="0" anchor="t">
            <a:spAutoFit/>
          </a:bodyPr>
          <a:lstStyle/>
          <a:p>
            <a:pPr marL="410211" lvl="1" indent="-205106">
              <a:lnSpc>
                <a:spcPts val="3040"/>
              </a:lnSpc>
              <a:buFont typeface="Arial"/>
              <a:buChar char="•"/>
            </a:pPr>
            <a:r>
              <a:rPr lang="en-US" sz="1900" dirty="0">
                <a:solidFill>
                  <a:srgbClr val="000000"/>
                </a:solidFill>
                <a:latin typeface="Poppins"/>
              </a:rPr>
              <a:t>For Engineering roles, a Science, Technology, Engineering or Maths (STEM) qualification will be required, either a degree, or T Levels and an Apprenticeship. </a:t>
            </a:r>
          </a:p>
          <a:p>
            <a:pPr marL="410211" lvl="1" indent="-205106">
              <a:lnSpc>
                <a:spcPts val="3040"/>
              </a:lnSpc>
              <a:spcBef>
                <a:spcPct val="0"/>
              </a:spcBef>
              <a:buFont typeface="Arial"/>
              <a:buChar char="•"/>
            </a:pPr>
            <a:r>
              <a:rPr lang="en-US" sz="1900" dirty="0">
                <a:solidFill>
                  <a:srgbClr val="000000"/>
                </a:solidFill>
                <a:latin typeface="Poppins"/>
              </a:rPr>
              <a:t>For practical roles in particular there is an emphasis on vocational education.</a:t>
            </a:r>
          </a:p>
        </p:txBody>
      </p:sp>
      <p:sp>
        <p:nvSpPr>
          <p:cNvPr id="34" name="TextBox 34"/>
          <p:cNvSpPr txBox="1"/>
          <p:nvPr/>
        </p:nvSpPr>
        <p:spPr>
          <a:xfrm>
            <a:off x="14666564"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22,000</a:t>
            </a:r>
          </a:p>
        </p:txBody>
      </p:sp>
      <p:sp>
        <p:nvSpPr>
          <p:cNvPr id="35" name="TextBox 35"/>
          <p:cNvSpPr txBox="1"/>
          <p:nvPr/>
        </p:nvSpPr>
        <p:spPr>
          <a:xfrm>
            <a:off x="11064049" y="1093888"/>
            <a:ext cx="3621436" cy="868680"/>
          </a:xfrm>
          <a:prstGeom prst="rect">
            <a:avLst/>
          </a:prstGeom>
        </p:spPr>
        <p:txBody>
          <a:bodyPr lIns="0" tIns="0" rIns="0" bIns="0" rtlCol="0" anchor="t">
            <a:spAutoFit/>
          </a:bodyPr>
          <a:lstStyle/>
          <a:p>
            <a:pPr algn="ctr">
              <a:lnSpc>
                <a:spcPts val="6719"/>
              </a:lnSpc>
            </a:pPr>
            <a:r>
              <a:rPr lang="en-US" sz="4800">
                <a:solidFill>
                  <a:srgbClr val="FFFFFF"/>
                </a:solidFill>
                <a:latin typeface="Poppins Bold"/>
              </a:rPr>
              <a:t>£38,500</a:t>
            </a:r>
          </a:p>
        </p:txBody>
      </p:sp>
      <p:sp>
        <p:nvSpPr>
          <p:cNvPr id="36" name="TextBox 36"/>
          <p:cNvSpPr txBox="1"/>
          <p:nvPr/>
        </p:nvSpPr>
        <p:spPr>
          <a:xfrm>
            <a:off x="2717205" y="8843639"/>
            <a:ext cx="3993402"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A Levels</a:t>
            </a:r>
          </a:p>
          <a:p>
            <a:pPr algn="ctr">
              <a:lnSpc>
                <a:spcPts val="2239"/>
              </a:lnSpc>
            </a:pPr>
            <a:r>
              <a:rPr lang="en-US" sz="1599">
                <a:solidFill>
                  <a:srgbClr val="000000"/>
                </a:solidFill>
                <a:latin typeface="Poppins"/>
              </a:rPr>
              <a:t>In subjects such as Maths and science</a:t>
            </a:r>
          </a:p>
          <a:p>
            <a:pPr algn="ctr">
              <a:lnSpc>
                <a:spcPts val="2239"/>
              </a:lnSpc>
            </a:pPr>
            <a:r>
              <a:rPr lang="en-US" sz="1599">
                <a:solidFill>
                  <a:srgbClr val="000000"/>
                </a:solidFill>
                <a:latin typeface="Poppins"/>
              </a:rPr>
              <a:t>Or T Levels in Engineering &amp; Manufacturing</a:t>
            </a:r>
          </a:p>
        </p:txBody>
      </p:sp>
      <p:sp>
        <p:nvSpPr>
          <p:cNvPr id="37" name="TextBox 37"/>
          <p:cNvSpPr txBox="1"/>
          <p:nvPr/>
        </p:nvSpPr>
        <p:spPr>
          <a:xfrm>
            <a:off x="6710607" y="8816657"/>
            <a:ext cx="3345151"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Degree</a:t>
            </a:r>
          </a:p>
          <a:p>
            <a:pPr algn="ctr">
              <a:lnSpc>
                <a:spcPts val="2239"/>
              </a:lnSpc>
            </a:pPr>
            <a:r>
              <a:rPr lang="en-US" sz="1599">
                <a:solidFill>
                  <a:srgbClr val="000000"/>
                </a:solidFill>
                <a:latin typeface="Poppins"/>
              </a:rPr>
              <a:t>In Science, Maths or Engineering</a:t>
            </a:r>
          </a:p>
          <a:p>
            <a:pPr algn="ctr">
              <a:lnSpc>
                <a:spcPts val="2239"/>
              </a:lnSpc>
            </a:pPr>
            <a:r>
              <a:rPr lang="en-US" sz="1599">
                <a:solidFill>
                  <a:srgbClr val="000000"/>
                </a:solidFill>
                <a:latin typeface="Poppins"/>
              </a:rPr>
              <a:t>Or Apprenticeship</a:t>
            </a:r>
          </a:p>
          <a:p>
            <a:pPr algn="ctr">
              <a:lnSpc>
                <a:spcPts val="2239"/>
              </a:lnSpc>
            </a:pPr>
            <a:r>
              <a:rPr lang="en-US" sz="1599">
                <a:solidFill>
                  <a:srgbClr val="000000"/>
                </a:solidFill>
                <a:latin typeface="Poppins"/>
              </a:rPr>
              <a:t>in Engineering or Manufacturing</a:t>
            </a:r>
          </a:p>
        </p:txBody>
      </p:sp>
      <p:sp>
        <p:nvSpPr>
          <p:cNvPr id="38" name="TextBox 38"/>
          <p:cNvSpPr txBox="1"/>
          <p:nvPr/>
        </p:nvSpPr>
        <p:spPr>
          <a:xfrm>
            <a:off x="10207584" y="8816657"/>
            <a:ext cx="2624343" cy="1111885"/>
          </a:xfrm>
          <a:prstGeom prst="rect">
            <a:avLst/>
          </a:prstGeom>
        </p:spPr>
        <p:txBody>
          <a:bodyPr lIns="0" tIns="0" rIns="0" bIns="0" rtlCol="0" anchor="t">
            <a:spAutoFit/>
          </a:bodyPr>
          <a:lstStyle/>
          <a:p>
            <a:pPr algn="ctr">
              <a:lnSpc>
                <a:spcPts val="2239"/>
              </a:lnSpc>
            </a:pPr>
            <a:r>
              <a:rPr lang="en-US" sz="1599">
                <a:solidFill>
                  <a:srgbClr val="000000"/>
                </a:solidFill>
                <a:latin typeface="Poppins"/>
              </a:rPr>
              <a:t>Work experience</a:t>
            </a:r>
          </a:p>
          <a:p>
            <a:pPr algn="ctr">
              <a:lnSpc>
                <a:spcPts val="2239"/>
              </a:lnSpc>
            </a:pPr>
            <a:r>
              <a:rPr lang="en-US" sz="1599">
                <a:solidFill>
                  <a:srgbClr val="000000"/>
                </a:solidFill>
                <a:latin typeface="Poppins"/>
              </a:rPr>
              <a:t>In a manufacturing, pharmaceutical or engineering company</a:t>
            </a:r>
          </a:p>
        </p:txBody>
      </p:sp>
      <p:sp>
        <p:nvSpPr>
          <p:cNvPr id="39" name="TextBox 39"/>
          <p:cNvSpPr txBox="1"/>
          <p:nvPr/>
        </p:nvSpPr>
        <p:spPr>
          <a:xfrm>
            <a:off x="177389" y="10006649"/>
            <a:ext cx="4865331" cy="198119"/>
          </a:xfrm>
          <a:prstGeom prst="rect">
            <a:avLst/>
          </a:prstGeom>
        </p:spPr>
        <p:txBody>
          <a:bodyPr lIns="0" tIns="0" rIns="0" bIns="0" rtlCol="0" anchor="t">
            <a:spAutoFit/>
          </a:bodyPr>
          <a:lstStyle/>
          <a:p>
            <a:pPr>
              <a:lnSpc>
                <a:spcPts val="1680"/>
              </a:lnSpc>
            </a:pPr>
            <a:r>
              <a:rPr lang="en-US" sz="1200">
                <a:solidFill>
                  <a:srgbClr val="000000"/>
                </a:solidFill>
                <a:latin typeface="Canva Sans 1"/>
              </a:rPr>
              <a:t>Sources: ONS, Parliament UK, Indeed, Vector Solutions</a:t>
            </a:r>
          </a:p>
        </p:txBody>
      </p:sp>
      <p:pic>
        <p:nvPicPr>
          <p:cNvPr id="40" name="Picture 40"/>
          <p:cNvPicPr>
            <a:picLocks noChangeAspect="1"/>
          </p:cNvPicPr>
          <p:nvPr/>
        </p:nvPicPr>
        <p:blipFill>
          <a:blip r:embed="rId7"/>
          <a:srcRect/>
          <a:stretch>
            <a:fillRect/>
          </a:stretch>
        </p:blipFill>
        <p:spPr>
          <a:xfrm>
            <a:off x="7845269" y="7863046"/>
            <a:ext cx="719951" cy="719951"/>
          </a:xfrm>
          <a:prstGeom prst="rect">
            <a:avLst/>
          </a:prstGeom>
        </p:spPr>
      </p:pic>
      <p:sp>
        <p:nvSpPr>
          <p:cNvPr id="41" name="TextBox 41"/>
          <p:cNvSpPr txBox="1"/>
          <p:nvPr/>
        </p:nvSpPr>
        <p:spPr>
          <a:xfrm>
            <a:off x="11064049" y="2143181"/>
            <a:ext cx="3621436" cy="580390"/>
          </a:xfrm>
          <a:prstGeom prst="rect">
            <a:avLst/>
          </a:prstGeom>
        </p:spPr>
        <p:txBody>
          <a:bodyPr lIns="0" tIns="0" rIns="0" bIns="0" rtlCol="0" anchor="t">
            <a:spAutoFit/>
          </a:bodyPr>
          <a:lstStyle/>
          <a:p>
            <a:pPr algn="ctr">
              <a:lnSpc>
                <a:spcPts val="4759"/>
              </a:lnSpc>
            </a:pPr>
            <a:r>
              <a:rPr lang="en-US" sz="3399">
                <a:solidFill>
                  <a:srgbClr val="FFFFFF"/>
                </a:solidFill>
                <a:latin typeface="Canva Sans 1 Bold"/>
              </a:rPr>
              <a:t>Per Year</a:t>
            </a:r>
          </a:p>
        </p:txBody>
      </p:sp>
      <p:grpSp>
        <p:nvGrpSpPr>
          <p:cNvPr id="42" name="Group 42"/>
          <p:cNvGrpSpPr/>
          <p:nvPr/>
        </p:nvGrpSpPr>
        <p:grpSpPr>
          <a:xfrm>
            <a:off x="794722" y="2840462"/>
            <a:ext cx="9040143" cy="1382421"/>
            <a:chOff x="0" y="0"/>
            <a:chExt cx="2380943" cy="364094"/>
          </a:xfrm>
        </p:grpSpPr>
        <p:sp>
          <p:nvSpPr>
            <p:cNvPr id="43" name="Freeform 43"/>
            <p:cNvSpPr/>
            <p:nvPr/>
          </p:nvSpPr>
          <p:spPr>
            <a:xfrm>
              <a:off x="0" y="0"/>
              <a:ext cx="2380943" cy="364094"/>
            </a:xfrm>
            <a:custGeom>
              <a:avLst/>
              <a:gdLst/>
              <a:ahLst/>
              <a:cxnLst/>
              <a:rect l="l" t="t" r="r" b="b"/>
              <a:pathLst>
                <a:path w="2380943" h="364094">
                  <a:moveTo>
                    <a:pt x="43676" y="0"/>
                  </a:moveTo>
                  <a:lnTo>
                    <a:pt x="2337267" y="0"/>
                  </a:lnTo>
                  <a:cubicBezTo>
                    <a:pt x="2348851" y="0"/>
                    <a:pt x="2359960" y="4602"/>
                    <a:pt x="2368151" y="12792"/>
                  </a:cubicBezTo>
                  <a:cubicBezTo>
                    <a:pt x="2376342" y="20983"/>
                    <a:pt x="2380943" y="32092"/>
                    <a:pt x="2380943" y="43676"/>
                  </a:cubicBezTo>
                  <a:lnTo>
                    <a:pt x="2380943" y="320418"/>
                  </a:lnTo>
                  <a:cubicBezTo>
                    <a:pt x="2380943" y="332002"/>
                    <a:pt x="2376342" y="343111"/>
                    <a:pt x="2368151" y="351302"/>
                  </a:cubicBezTo>
                  <a:cubicBezTo>
                    <a:pt x="2359960" y="359493"/>
                    <a:pt x="2348851" y="364094"/>
                    <a:pt x="2337267" y="364094"/>
                  </a:cubicBezTo>
                  <a:lnTo>
                    <a:pt x="43676" y="364094"/>
                  </a:lnTo>
                  <a:cubicBezTo>
                    <a:pt x="32092" y="364094"/>
                    <a:pt x="20983" y="359493"/>
                    <a:pt x="12792" y="351302"/>
                  </a:cubicBezTo>
                  <a:cubicBezTo>
                    <a:pt x="4602" y="343111"/>
                    <a:pt x="0" y="332002"/>
                    <a:pt x="0" y="320418"/>
                  </a:cubicBezTo>
                  <a:lnTo>
                    <a:pt x="0" y="43676"/>
                  </a:lnTo>
                  <a:cubicBezTo>
                    <a:pt x="0" y="32092"/>
                    <a:pt x="4602" y="20983"/>
                    <a:pt x="12792" y="12792"/>
                  </a:cubicBezTo>
                  <a:cubicBezTo>
                    <a:pt x="20983" y="4602"/>
                    <a:pt x="32092" y="0"/>
                    <a:pt x="43676" y="0"/>
                  </a:cubicBezTo>
                  <a:close/>
                </a:path>
              </a:pathLst>
            </a:custGeom>
            <a:solidFill>
              <a:srgbClr val="231F20"/>
            </a:solidFill>
          </p:spPr>
        </p:sp>
        <p:sp>
          <p:nvSpPr>
            <p:cNvPr id="44" name="TextBox 44"/>
            <p:cNvSpPr txBox="1"/>
            <p:nvPr/>
          </p:nvSpPr>
          <p:spPr>
            <a:xfrm>
              <a:off x="0" y="-114300"/>
              <a:ext cx="812800" cy="927100"/>
            </a:xfrm>
            <a:prstGeom prst="rect">
              <a:avLst/>
            </a:prstGeom>
          </p:spPr>
          <p:txBody>
            <a:bodyPr lIns="50800" tIns="50800" rIns="50800" bIns="50800" rtlCol="0" anchor="ctr"/>
            <a:lstStyle/>
            <a:p>
              <a:pPr algn="ctr">
                <a:lnSpc>
                  <a:spcPts val="3839"/>
                </a:lnSpc>
              </a:pPr>
              <a:endParaRPr/>
            </a:p>
          </p:txBody>
        </p:sp>
      </p:grpSp>
      <p:sp>
        <p:nvSpPr>
          <p:cNvPr id="45" name="TextBox 45"/>
          <p:cNvSpPr txBox="1"/>
          <p:nvPr/>
        </p:nvSpPr>
        <p:spPr>
          <a:xfrm>
            <a:off x="958589" y="2893193"/>
            <a:ext cx="8892210" cy="1198880"/>
          </a:xfrm>
          <a:prstGeom prst="rect">
            <a:avLst/>
          </a:prstGeom>
        </p:spPr>
        <p:txBody>
          <a:bodyPr lIns="0" tIns="0" rIns="0" bIns="0" rtlCol="0" anchor="t">
            <a:spAutoFit/>
          </a:bodyPr>
          <a:lstStyle/>
          <a:p>
            <a:pPr algn="ctr">
              <a:lnSpc>
                <a:spcPts val="3220"/>
              </a:lnSpc>
              <a:spcBef>
                <a:spcPct val="0"/>
              </a:spcBef>
            </a:pPr>
            <a:r>
              <a:rPr lang="en-US" sz="2300">
                <a:solidFill>
                  <a:srgbClr val="FFFFFF"/>
                </a:solidFill>
                <a:latin typeface="Poppins Italics"/>
              </a:rPr>
              <a:t>Advanced Manufacturing is key to the growth of the local economy, with major employment sites across Cambridgeshire &amp; Peterborough.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bd91ee-52fc-4512-b43e-7c4524fd46ee">
      <Terms xmlns="http://schemas.microsoft.com/office/infopath/2007/PartnerControls"/>
    </lcf76f155ced4ddcb4097134ff3c332f>
    <TaxCatchAll xmlns="027327ca-0d8d-404d-a237-9e67ee61fcf8" xsi:nil="true"/>
    <SharedWithUsers xmlns="027327ca-0d8d-404d-a237-9e67ee61fcf8">
      <UserInfo>
        <DisplayName>Miss F Peckover</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AD11E1A374E3489063C8612701FEAD" ma:contentTypeVersion="14" ma:contentTypeDescription="Create a new document." ma:contentTypeScope="" ma:versionID="224a31009bb5a67747b644ab6b99743f">
  <xsd:schema xmlns:xsd="http://www.w3.org/2001/XMLSchema" xmlns:xs="http://www.w3.org/2001/XMLSchema" xmlns:p="http://schemas.microsoft.com/office/2006/metadata/properties" xmlns:ns2="9bbd91ee-52fc-4512-b43e-7c4524fd46ee" xmlns:ns3="027327ca-0d8d-404d-a237-9e67ee61fcf8" targetNamespace="http://schemas.microsoft.com/office/2006/metadata/properties" ma:root="true" ma:fieldsID="f2a00a299581d5f17becc26e734d8a3a" ns2:_="" ns3:_="">
    <xsd:import namespace="9bbd91ee-52fc-4512-b43e-7c4524fd46ee"/>
    <xsd:import namespace="027327ca-0d8d-404d-a237-9e67ee61fc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d91ee-52fc-4512-b43e-7c4524fd46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89c3ae2-8a85-4fa7-a66d-29e838df7f0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7327ca-0d8d-404d-a237-9e67ee61fcf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19495cc-ecf5-45ca-9da6-a23632f4a780}" ma:internalName="TaxCatchAll" ma:showField="CatchAllData" ma:web="027327ca-0d8d-404d-a237-9e67ee61fc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BA346-4D4D-47A5-8C35-16DD43879F2B}">
  <ds:schemaRefs>
    <ds:schemaRef ds:uri="http://schemas.microsoft.com/sharepoint/v3/contenttype/forms"/>
  </ds:schemaRefs>
</ds:datastoreItem>
</file>

<file path=customXml/itemProps2.xml><?xml version="1.0" encoding="utf-8"?>
<ds:datastoreItem xmlns:ds="http://schemas.openxmlformats.org/officeDocument/2006/customXml" ds:itemID="{E71E65DC-0C4A-4A9C-AF42-BDEB68642029}">
  <ds:schemaRefs>
    <ds:schemaRef ds:uri="http://schemas.microsoft.com/office/2006/metadata/properties"/>
    <ds:schemaRef ds:uri="http://schemas.microsoft.com/office/infopath/2007/PartnerControls"/>
    <ds:schemaRef ds:uri="b81f8890-b772-4976-a4c3-e2b6dc19be5f"/>
    <ds:schemaRef ds:uri="http://schemas.microsoft.com/sharepoint/v3"/>
    <ds:schemaRef ds:uri="74e3dc21-110f-477c-8488-b17d2e0ef34a"/>
    <ds:schemaRef ds:uri="eeaceda8-c325-46e4-bfd7-4fb4eff24764"/>
    <ds:schemaRef ds:uri="d734a628-6f2a-41b8-ad7d-d485df23cf33"/>
    <ds:schemaRef ds:uri="9bbd91ee-52fc-4512-b43e-7c4524fd46ee"/>
    <ds:schemaRef ds:uri="027327ca-0d8d-404d-a237-9e67ee61fcf8"/>
  </ds:schemaRefs>
</ds:datastoreItem>
</file>

<file path=customXml/itemProps3.xml><?xml version="1.0" encoding="utf-8"?>
<ds:datastoreItem xmlns:ds="http://schemas.openxmlformats.org/officeDocument/2006/customXml" ds:itemID="{1C92CFC8-3C25-4AFC-A1BA-E269C54532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bd91ee-52fc-4512-b43e-7c4524fd46ee"/>
    <ds:schemaRef ds:uri="027327ca-0d8d-404d-a237-9e67ee61fc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96</TotalTime>
  <Words>4315</Words>
  <Application>Microsoft Office PowerPoint</Application>
  <PresentationFormat>Custom</PresentationFormat>
  <Paragraphs>723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Roberts</dc:creator>
  <cp:lastModifiedBy>Joshua Roberts</cp:lastModifiedBy>
  <cp:revision>14</cp:revision>
  <dcterms:created xsi:type="dcterms:W3CDTF">2006-08-16T00:00:00Z</dcterms:created>
  <dcterms:modified xsi:type="dcterms:W3CDTF">2023-09-05T12:28:51Z</dcterms:modified>
  <dc:identifier>DAFM3Xo11NY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b0448d4-1b6c-4670-88b9-0606aa4680da_Enabled">
    <vt:lpwstr>true</vt:lpwstr>
  </property>
  <property fmtid="{D5CDD505-2E9C-101B-9397-08002B2CF9AE}" pid="3" name="MSIP_Label_bb0448d4-1b6c-4670-88b9-0606aa4680da_SetDate">
    <vt:lpwstr>2023-01-06T09:45:13Z</vt:lpwstr>
  </property>
  <property fmtid="{D5CDD505-2E9C-101B-9397-08002B2CF9AE}" pid="4" name="MSIP_Label_bb0448d4-1b6c-4670-88b9-0606aa4680da_Method">
    <vt:lpwstr>Standard</vt:lpwstr>
  </property>
  <property fmtid="{D5CDD505-2E9C-101B-9397-08002B2CF9AE}" pid="5" name="MSIP_Label_bb0448d4-1b6c-4670-88b9-0606aa4680da_Name">
    <vt:lpwstr>OFFICIAL</vt:lpwstr>
  </property>
  <property fmtid="{D5CDD505-2E9C-101B-9397-08002B2CF9AE}" pid="6" name="MSIP_Label_bb0448d4-1b6c-4670-88b9-0606aa4680da_SiteId">
    <vt:lpwstr>66c9b3de-4a43-4c2b-b3a2-a3f312c01394</vt:lpwstr>
  </property>
  <property fmtid="{D5CDD505-2E9C-101B-9397-08002B2CF9AE}" pid="7" name="MSIP_Label_bb0448d4-1b6c-4670-88b9-0606aa4680da_ActionId">
    <vt:lpwstr>206270de-73b2-4d43-840b-3904094477b3</vt:lpwstr>
  </property>
  <property fmtid="{D5CDD505-2E9C-101B-9397-08002B2CF9AE}" pid="8" name="MSIP_Label_bb0448d4-1b6c-4670-88b9-0606aa4680da_ContentBits">
    <vt:lpwstr>0</vt:lpwstr>
  </property>
  <property fmtid="{D5CDD505-2E9C-101B-9397-08002B2CF9AE}" pid="9" name="ContentTypeId">
    <vt:lpwstr>0x0101000DAD11E1A374E3489063C8612701FEAD</vt:lpwstr>
  </property>
  <property fmtid="{D5CDD505-2E9C-101B-9397-08002B2CF9AE}" pid="10" name="Order">
    <vt:r8>500</vt:r8>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y fmtid="{D5CDD505-2E9C-101B-9397-08002B2CF9AE}" pid="16" name="MediaServiceImageTags">
    <vt:lpwstr/>
  </property>
</Properties>
</file>